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0" r:id="rId2"/>
    <p:sldMasterId id="2147483652" r:id="rId3"/>
    <p:sldMasterId id="2147483654" r:id="rId4"/>
    <p:sldMasterId id="2147483656" r:id="rId5"/>
    <p:sldMasterId id="2147483658" r:id="rId6"/>
    <p:sldMasterId id="2147483660" r:id="rId7"/>
  </p:sldMasterIdLst>
  <p:notesMasterIdLst>
    <p:notesMasterId r:id="rId21"/>
  </p:notesMasterIdLst>
  <p:handoutMasterIdLst>
    <p:handoutMasterId r:id="rId22"/>
  </p:handoutMasterIdLst>
  <p:sldIdLst>
    <p:sldId id="256" r:id="rId8"/>
    <p:sldId id="263" r:id="rId9"/>
    <p:sldId id="270" r:id="rId10"/>
    <p:sldId id="272" r:id="rId11"/>
    <p:sldId id="273" r:id="rId12"/>
    <p:sldId id="277" r:id="rId13"/>
    <p:sldId id="275" r:id="rId14"/>
    <p:sldId id="276" r:id="rId15"/>
    <p:sldId id="268" r:id="rId16"/>
    <p:sldId id="264" r:id="rId17"/>
    <p:sldId id="267" r:id="rId18"/>
    <p:sldId id="266" r:id="rId19"/>
    <p:sldId id="262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67F7953-B51F-2041-8436-193964079894}">
          <p14:sldIdLst>
            <p14:sldId id="256"/>
            <p14:sldId id="263"/>
            <p14:sldId id="270"/>
            <p14:sldId id="272"/>
            <p14:sldId id="273"/>
            <p14:sldId id="277"/>
            <p14:sldId id="275"/>
            <p14:sldId id="276"/>
            <p14:sldId id="268"/>
            <p14:sldId id="264"/>
            <p14:sldId id="267"/>
            <p14:sldId id="266"/>
            <p14:sldId id="26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 snapToObjects="1">
      <p:cViewPr varScale="1">
        <p:scale>
          <a:sx n="125" d="100"/>
          <a:sy n="125" d="100"/>
        </p:scale>
        <p:origin x="221" y="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1125BB-4C56-4650-990C-42FCA7359DCD}" type="datetimeFigureOut">
              <a:rPr lang="en-US" smtClean="0"/>
              <a:pPr/>
              <a:t>3/30/2018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85D8FA-8779-4139-9D05-1451C8CAEB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7962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5EDCC2-CD75-4BDE-9096-695D76E92D5C}" type="datetimeFigureOut">
              <a:rPr lang="en-US" smtClean="0"/>
              <a:pPr/>
              <a:t>3/30/2018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626822-81B5-4229-B1E7-9885D7B697A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944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626822-81B5-4229-B1E7-9885D7B697A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074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4057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0343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6127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6584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3120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8839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5618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6484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6186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3838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222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5803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9927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8402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732" y="2296470"/>
            <a:ext cx="8623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 i="0" u="none" strike="noStrike" dirty="0">
                <a:solidFill>
                  <a:srgbClr val="4192B5"/>
                </a:solidFill>
                <a:latin typeface="Arial"/>
                <a:cs typeface="Arial"/>
              </a:rPr>
              <a:t>Intel supports multimodal interactivity with devices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80332" y="3327398"/>
            <a:ext cx="560120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SWOT recommended: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closer industry ties as collaborations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connect to consumer base with technologies that also benefit the main </a:t>
            </a:r>
            <a:r>
              <a:rPr lang="en-US" dirty="0" err="1"/>
              <a:t>testbeds</a:t>
            </a:r>
            <a:endParaRPr lang="en-US" dirty="0"/>
          </a:p>
          <a:p>
            <a:endParaRPr lang="en-US" dirty="0"/>
          </a:p>
          <a:p>
            <a:r>
              <a:rPr lang="en-US" dirty="0"/>
              <a:t>Following a graduated </a:t>
            </a:r>
            <a:r>
              <a:rPr lang="en-US" dirty="0" err="1"/>
              <a:t>testbed</a:t>
            </a:r>
            <a:r>
              <a:rPr lang="en-US" dirty="0"/>
              <a:t>: “</a:t>
            </a:r>
            <a:r>
              <a:rPr lang="en-US" dirty="0" err="1"/>
              <a:t>neurogaming</a:t>
            </a:r>
            <a:r>
              <a:rPr lang="en-US" dirty="0"/>
              <a:t>”</a:t>
            </a:r>
          </a:p>
          <a:p>
            <a:r>
              <a:rPr lang="en-US" dirty="0"/>
              <a:t>50 K Intel grant to the CSNE</a:t>
            </a:r>
          </a:p>
          <a:p>
            <a:r>
              <a:rPr lang="en-US" dirty="0"/>
              <a:t>Draw on inherent idea of multimodality in neural systems</a:t>
            </a:r>
          </a:p>
          <a:p>
            <a:r>
              <a:rPr lang="en-US" dirty="0"/>
              <a:t>A future focus on sparse (compressed) sensing</a:t>
            </a:r>
          </a:p>
        </p:txBody>
      </p:sp>
      <p:pic>
        <p:nvPicPr>
          <p:cNvPr id="7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034" y="3327399"/>
            <a:ext cx="2130299" cy="284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854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23399" y="11564"/>
            <a:ext cx="75430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600" b="1" dirty="0">
                <a:solidFill>
                  <a:srgbClr val="4192B5"/>
                </a:solidFill>
                <a:latin typeface="Arial"/>
                <a:cs typeface="Arial"/>
              </a:rPr>
              <a:t>Compressive Sensing</a:t>
            </a:r>
            <a:endParaRPr lang="en-US" sz="3600" b="1" i="0" u="none" strike="noStrike" dirty="0">
              <a:solidFill>
                <a:srgbClr val="4192B5"/>
              </a:solidFill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950" y="975092"/>
            <a:ext cx="5456682" cy="21653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3082" y="3386169"/>
            <a:ext cx="2959100" cy="22271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3532337"/>
            <a:ext cx="4864100" cy="208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5221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23399" y="11564"/>
            <a:ext cx="75430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600" b="1" dirty="0">
                <a:solidFill>
                  <a:srgbClr val="4192B5"/>
                </a:solidFill>
                <a:latin typeface="Arial"/>
                <a:cs typeface="Arial"/>
              </a:rPr>
              <a:t>Beating </a:t>
            </a:r>
            <a:r>
              <a:rPr lang="en-US" sz="3600" b="1" dirty="0" err="1">
                <a:solidFill>
                  <a:srgbClr val="4192B5"/>
                </a:solidFill>
                <a:latin typeface="Arial"/>
                <a:cs typeface="Arial"/>
              </a:rPr>
              <a:t>Nyquist</a:t>
            </a:r>
            <a:endParaRPr lang="en-US" sz="3600" b="1" i="0" u="none" strike="noStrike" dirty="0">
              <a:solidFill>
                <a:srgbClr val="4192B5"/>
              </a:solidFill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056" y="825448"/>
            <a:ext cx="4203700" cy="4588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0" y="1670051"/>
            <a:ext cx="3648456" cy="18284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300" y="1670051"/>
            <a:ext cx="3648456" cy="182844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428947" y="3491626"/>
            <a:ext cx="6890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Time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642965" y="2444234"/>
            <a:ext cx="466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  <a:latin typeface="Arial"/>
                <a:cs typeface="Arial"/>
              </a:rPr>
              <a:t>f(t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)</a:t>
            </a: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4524756" y="1670051"/>
            <a:ext cx="4311650" cy="2190907"/>
            <a:chOff x="4524756" y="1670051"/>
            <a:chExt cx="4311650" cy="219090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87950" y="1670051"/>
              <a:ext cx="3648456" cy="1828441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6370220" y="3491626"/>
              <a:ext cx="127525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  <a:t>Frequency</a:t>
              </a:r>
              <a:endParaRPr lang="en-US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524756" y="2444234"/>
              <a:ext cx="83895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  <a:t>Power</a:t>
              </a:r>
              <a:endParaRPr lang="en-US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42965" y="3815992"/>
            <a:ext cx="8193441" cy="2146973"/>
            <a:chOff x="642965" y="3777892"/>
            <a:chExt cx="8193441" cy="214697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6300" y="3777892"/>
              <a:ext cx="3648456" cy="1828441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87950" y="3777892"/>
              <a:ext cx="3648456" cy="1828441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642965" y="4456668"/>
              <a:ext cx="46666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err="1">
                  <a:solidFill>
                    <a:srgbClr val="000000"/>
                  </a:solidFill>
                  <a:latin typeface="Arial"/>
                  <a:cs typeface="Arial"/>
                </a:rPr>
                <a:t>f(t</a:t>
              </a:r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  <a:t>)</a:t>
              </a:r>
              <a:endParaRPr lang="en-US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428947" y="5555533"/>
              <a:ext cx="68904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  <a:t>Time</a:t>
              </a:r>
              <a:endParaRPr lang="en-US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370220" y="5555533"/>
              <a:ext cx="127525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  <a:t>Frequency</a:t>
              </a:r>
              <a:endParaRPr lang="en-US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524756" y="4456668"/>
              <a:ext cx="83895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  <a:t>Power</a:t>
              </a:r>
              <a:endParaRPr lang="en-US" dirty="0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4932933" y="825448"/>
            <a:ext cx="39952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  <a:latin typeface="Arial"/>
                <a:cs typeface="Arial"/>
              </a:rPr>
              <a:t>Nyquist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 sampling:  1062 samples/sec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4369817" y="1194780"/>
            <a:ext cx="44440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Compressive sampling:  128 samples/sec 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522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andtracker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51000" y="444499"/>
            <a:ext cx="11836400" cy="55117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5899" y="11564"/>
            <a:ext cx="8420601" cy="595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4192B5"/>
                </a:solidFill>
                <a:latin typeface="Arial"/>
                <a:cs typeface="Arial"/>
              </a:rPr>
              <a:t>High-dimensional, multi-modal, dynamic data</a:t>
            </a:r>
            <a:endParaRPr lang="en-US" sz="2800" b="1" i="0" u="none" strike="noStrike" dirty="0">
              <a:solidFill>
                <a:srgbClr val="4192B5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22359" y="5433079"/>
            <a:ext cx="41216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Arial"/>
                <a:cs typeface="Arial"/>
              </a:rPr>
              <a:t>Justin Thompson</a:t>
            </a:r>
          </a:p>
          <a:p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Research Experience for Veterans (REV) Scholar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385221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" y="11564"/>
            <a:ext cx="91439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600" b="1" i="0" u="none" strike="noStrike" dirty="0">
                <a:solidFill>
                  <a:srgbClr val="4192B5"/>
                </a:solidFill>
                <a:latin typeface="Arial"/>
                <a:cs typeface="Arial"/>
              </a:rPr>
              <a:t>Low-dimensional dynamic fingerprints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608424" y="3441700"/>
            <a:ext cx="27813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5400000" flipH="1" flipV="1">
            <a:off x="2650368" y="2482850"/>
            <a:ext cx="19177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10800000" flipV="1">
            <a:off x="2084424" y="3443288"/>
            <a:ext cx="1524000" cy="1358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6676138" y="3258622"/>
            <a:ext cx="6890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Time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084423" y="1524794"/>
            <a:ext cx="1275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Frequency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446793" y="4977368"/>
            <a:ext cx="10314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Sensors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5221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itGithinji.jpg"/>
          <p:cNvPicPr>
            <a:picLocks noChangeAspect="1"/>
          </p:cNvPicPr>
          <p:nvPr/>
        </p:nvPicPr>
        <p:blipFill>
          <a:blip r:embed="rId2"/>
          <a:srcRect l="26389" t="14632" r="53055" b="47789"/>
          <a:stretch>
            <a:fillRect/>
          </a:stretch>
        </p:blipFill>
        <p:spPr>
          <a:xfrm>
            <a:off x="4843658" y="3175000"/>
            <a:ext cx="1879600" cy="1943100"/>
          </a:xfrm>
          <a:prstGeom prst="rect">
            <a:avLst/>
          </a:prstGeom>
        </p:spPr>
      </p:pic>
      <p:pic>
        <p:nvPicPr>
          <p:cNvPr id="6" name="Picture 5" descr="JustinThompson.JPG"/>
          <p:cNvPicPr>
            <a:picLocks noChangeAspect="1"/>
          </p:cNvPicPr>
          <p:nvPr/>
        </p:nvPicPr>
        <p:blipFill>
          <a:blip r:embed="rId3"/>
          <a:srcRect l="35000" r="30841" b="44089"/>
          <a:stretch>
            <a:fillRect/>
          </a:stretch>
        </p:blipFill>
        <p:spPr>
          <a:xfrm>
            <a:off x="7059889" y="3173399"/>
            <a:ext cx="1939670" cy="1939672"/>
          </a:xfrm>
          <a:prstGeom prst="rect">
            <a:avLst/>
          </a:prstGeom>
        </p:spPr>
      </p:pic>
      <p:pic>
        <p:nvPicPr>
          <p:cNvPr id="7" name="Picture 6" descr="Bin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6484" y="841629"/>
            <a:ext cx="1939672" cy="1939672"/>
          </a:xfrm>
          <a:prstGeom prst="rect">
            <a:avLst/>
          </a:prstGeom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5"/>
          <a:srcRect l="17184" t="6657" r="53949" b="71693"/>
          <a:stretch>
            <a:fillRect/>
          </a:stretch>
        </p:blipFill>
        <p:spPr bwMode="auto">
          <a:xfrm>
            <a:off x="1972331" y="841629"/>
            <a:ext cx="1939670" cy="1939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723399" y="11564"/>
            <a:ext cx="75430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600" b="1" i="0" u="none" strike="noStrike" dirty="0">
                <a:solidFill>
                  <a:srgbClr val="4192B5"/>
                </a:solidFill>
                <a:latin typeface="Arial"/>
                <a:cs typeface="Arial"/>
              </a:rPr>
              <a:t>The Team</a:t>
            </a: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99" y="3174999"/>
            <a:ext cx="1939672" cy="1939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84303" y="3175000"/>
            <a:ext cx="1722723" cy="19396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18266" y="2804067"/>
            <a:ext cx="1560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Eric </a:t>
            </a:r>
            <a:r>
              <a:rPr lang="en-US" dirty="0" err="1"/>
              <a:t>Rombokas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546552" y="2805667"/>
            <a:ext cx="1414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Bing </a:t>
            </a:r>
            <a:r>
              <a:rPr lang="en-US" dirty="0" err="1"/>
              <a:t>Brunton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07999" y="5259400"/>
            <a:ext cx="8415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Camilo</a:t>
            </a:r>
            <a:r>
              <a:rPr lang="en-US" dirty="0"/>
              <a:t> </a:t>
            </a:r>
            <a:r>
              <a:rPr lang="en-US" dirty="0" err="1"/>
              <a:t>Tejeiro</a:t>
            </a:r>
            <a:r>
              <a:rPr lang="en-US" dirty="0"/>
              <a:t>		   </a:t>
            </a:r>
            <a:r>
              <a:rPr lang="en-US" dirty="0" err="1"/>
              <a:t>Junki</a:t>
            </a:r>
            <a:r>
              <a:rPr lang="en-US" dirty="0"/>
              <a:t> Nakagawa			Kit </a:t>
            </a:r>
            <a:r>
              <a:rPr lang="en-US" dirty="0" err="1"/>
              <a:t>Githinji</a:t>
            </a:r>
            <a:r>
              <a:rPr lang="en-US" dirty="0"/>
              <a:t>		    Justin Thompson</a:t>
            </a:r>
          </a:p>
        </p:txBody>
      </p:sp>
    </p:spTree>
    <p:extLst>
      <p:ext uri="{BB962C8B-B14F-4D97-AF65-F5344CB8AC3E}">
        <p14:creationId xmlns:p14="http://schemas.microsoft.com/office/powerpoint/2010/main" val="938522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23399" y="11564"/>
            <a:ext cx="75430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600" b="1" i="0" u="none" strike="noStrike" dirty="0">
                <a:solidFill>
                  <a:srgbClr val="4192B5"/>
                </a:solidFill>
                <a:latin typeface="Arial"/>
                <a:cs typeface="Arial"/>
              </a:rPr>
              <a:t>Multimodal Opportunity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153" y="1011936"/>
            <a:ext cx="3464514" cy="462742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46600" y="5270032"/>
            <a:ext cx="29900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Arial"/>
                <a:cs typeface="Arial"/>
                <a:sym typeface="Wingdings" panose="05000000000000000000" pitchFamily="2" charset="2"/>
              </a:rPr>
              <a:t>Junki</a:t>
            </a:r>
            <a:r>
              <a:rPr lang="en-US" dirty="0">
                <a:latin typeface="Arial"/>
                <a:cs typeface="Arial"/>
                <a:sym typeface="Wingdings" panose="05000000000000000000" pitchFamily="2" charset="2"/>
              </a:rPr>
              <a:t> Nakagawa (U. Tokyo)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5221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23399" y="11564"/>
            <a:ext cx="75430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600" b="1" i="0" u="none" strike="noStrike" dirty="0">
                <a:solidFill>
                  <a:srgbClr val="4192B5"/>
                </a:solidFill>
                <a:latin typeface="Arial"/>
                <a:cs typeface="Arial"/>
              </a:rPr>
              <a:t>EMG Calibration</a:t>
            </a:r>
          </a:p>
        </p:txBody>
      </p:sp>
      <p:pic>
        <p:nvPicPr>
          <p:cNvPr id="5" name="図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3528" y="1885914"/>
            <a:ext cx="1777147" cy="1361839"/>
          </a:xfrm>
          <a:prstGeom prst="rect">
            <a:avLst/>
          </a:prstGeom>
        </p:spPr>
      </p:pic>
      <p:sp>
        <p:nvSpPr>
          <p:cNvPr id="6" name="円/楕円 13"/>
          <p:cNvSpPr/>
          <p:nvPr/>
        </p:nvSpPr>
        <p:spPr>
          <a:xfrm>
            <a:off x="1073793" y="2599206"/>
            <a:ext cx="124252" cy="124252"/>
          </a:xfrm>
          <a:prstGeom prst="ellipse">
            <a:avLst/>
          </a:prstGeom>
          <a:solidFill>
            <a:srgbClr val="0070C0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algn="ctr" defTabSz="3762024">
              <a:defRPr/>
            </a:pPr>
            <a:endParaRPr lang="ja-JP" altLang="en-US" sz="1200" ker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円/楕円 14"/>
          <p:cNvSpPr/>
          <p:nvPr/>
        </p:nvSpPr>
        <p:spPr>
          <a:xfrm>
            <a:off x="949541" y="2454245"/>
            <a:ext cx="124252" cy="124252"/>
          </a:xfrm>
          <a:prstGeom prst="ellipse">
            <a:avLst/>
          </a:prstGeom>
          <a:solidFill>
            <a:srgbClr val="0070C0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algn="ctr" defTabSz="3762024">
              <a:defRPr/>
            </a:pPr>
            <a:endParaRPr lang="ja-JP" altLang="en-US" sz="1200" ker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円/楕円 15"/>
          <p:cNvSpPr/>
          <p:nvPr/>
        </p:nvSpPr>
        <p:spPr>
          <a:xfrm>
            <a:off x="794227" y="2764875"/>
            <a:ext cx="124252" cy="124252"/>
          </a:xfrm>
          <a:prstGeom prst="ellipse">
            <a:avLst/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algn="ctr" defTabSz="3762024">
              <a:defRPr/>
            </a:pPr>
            <a:endParaRPr lang="ja-JP" altLang="en-US" sz="1200" ker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円/楕円 16"/>
          <p:cNvSpPr/>
          <p:nvPr/>
        </p:nvSpPr>
        <p:spPr>
          <a:xfrm>
            <a:off x="871053" y="2930544"/>
            <a:ext cx="124252" cy="124252"/>
          </a:xfrm>
          <a:prstGeom prst="ellipse">
            <a:avLst/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algn="ctr" defTabSz="3762024">
              <a:defRPr/>
            </a:pPr>
            <a:endParaRPr lang="ja-JP" altLang="en-US" sz="1200" ker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直線コネクタ 17"/>
          <p:cNvCxnSpPr>
            <a:stCxn id="7" idx="6"/>
          </p:cNvCxnSpPr>
          <p:nvPr/>
        </p:nvCxnSpPr>
        <p:spPr>
          <a:xfrm flipV="1">
            <a:off x="1073793" y="2516371"/>
            <a:ext cx="1371114" cy="1"/>
          </a:xfrm>
          <a:prstGeom prst="line">
            <a:avLst/>
          </a:prstGeom>
          <a:noFill/>
          <a:ln w="50800" cap="flat" cmpd="sng" algn="ctr">
            <a:solidFill>
              <a:srgbClr val="0070C0"/>
            </a:solidFill>
            <a:prstDash val="solid"/>
          </a:ln>
          <a:effectLst/>
        </p:spPr>
      </p:cxnSp>
      <p:cxnSp>
        <p:nvCxnSpPr>
          <p:cNvPr id="11" name="直線コネクタ 18"/>
          <p:cNvCxnSpPr/>
          <p:nvPr/>
        </p:nvCxnSpPr>
        <p:spPr>
          <a:xfrm>
            <a:off x="1146273" y="2661332"/>
            <a:ext cx="1298634" cy="10353"/>
          </a:xfrm>
          <a:prstGeom prst="line">
            <a:avLst/>
          </a:prstGeom>
          <a:noFill/>
          <a:ln w="50800" cap="flat" cmpd="sng" algn="ctr">
            <a:solidFill>
              <a:srgbClr val="0070C0"/>
            </a:solidFill>
            <a:prstDash val="solid"/>
          </a:ln>
          <a:effectLst/>
        </p:spPr>
      </p:cxnSp>
      <p:cxnSp>
        <p:nvCxnSpPr>
          <p:cNvPr id="12" name="直線コネクタ 19"/>
          <p:cNvCxnSpPr/>
          <p:nvPr/>
        </p:nvCxnSpPr>
        <p:spPr>
          <a:xfrm flipV="1">
            <a:off x="908124" y="2827001"/>
            <a:ext cx="1536783" cy="10355"/>
          </a:xfrm>
          <a:prstGeom prst="line">
            <a:avLst/>
          </a:prstGeom>
          <a:noFill/>
          <a:ln w="50800" cap="flat" cmpd="sng" algn="ctr">
            <a:solidFill>
              <a:srgbClr val="002060"/>
            </a:solidFill>
            <a:prstDash val="solid"/>
          </a:ln>
          <a:effectLst/>
        </p:spPr>
      </p:cxnSp>
      <p:cxnSp>
        <p:nvCxnSpPr>
          <p:cNvPr id="13" name="直線コネクタ 20"/>
          <p:cNvCxnSpPr/>
          <p:nvPr/>
        </p:nvCxnSpPr>
        <p:spPr>
          <a:xfrm flipV="1">
            <a:off x="976129" y="3000434"/>
            <a:ext cx="1468778" cy="12943"/>
          </a:xfrm>
          <a:prstGeom prst="line">
            <a:avLst/>
          </a:prstGeom>
          <a:noFill/>
          <a:ln w="50800" cap="flat" cmpd="sng" algn="ctr">
            <a:solidFill>
              <a:srgbClr val="002060"/>
            </a:solidFill>
            <a:prstDash val="solid"/>
          </a:ln>
          <a:effectLst/>
        </p:spPr>
      </p:cxnSp>
      <p:sp>
        <p:nvSpPr>
          <p:cNvPr id="16" name="正方形/長方形 25"/>
          <p:cNvSpPr/>
          <p:nvPr/>
        </p:nvSpPr>
        <p:spPr>
          <a:xfrm>
            <a:off x="2433529" y="2355332"/>
            <a:ext cx="876794" cy="786928"/>
          </a:xfrm>
          <a:prstGeom prst="rect">
            <a:avLst/>
          </a:prstGeom>
          <a:solidFill>
            <a:srgbClr val="1F497D">
              <a:lumMod val="60000"/>
              <a:lumOff val="40000"/>
            </a:srgbClr>
          </a:solidFill>
          <a:ln w="25400" cap="flat" cmpd="sng" algn="ctr">
            <a:solidFill>
              <a:srgbClr val="1F497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762024">
              <a:defRPr/>
            </a:pPr>
            <a:r>
              <a:rPr lang="en-US" altLang="ja-JP" sz="12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Measured </a:t>
            </a:r>
          </a:p>
          <a:p>
            <a:pPr algn="ctr" defTabSz="3762024">
              <a:defRPr/>
            </a:pPr>
            <a:r>
              <a:rPr lang="en-US" altLang="ja-JP" sz="12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EMG data</a:t>
            </a:r>
          </a:p>
        </p:txBody>
      </p:sp>
      <p:sp>
        <p:nvSpPr>
          <p:cNvPr id="17" name="正方形/長方形 34"/>
          <p:cNvSpPr/>
          <p:nvPr/>
        </p:nvSpPr>
        <p:spPr>
          <a:xfrm>
            <a:off x="252928" y="3468672"/>
            <a:ext cx="1016625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dk1"/>
            </a:solidFill>
          </a:ln>
        </p:spPr>
        <p:txBody>
          <a:bodyPr wrap="none">
            <a:spAutoFit/>
          </a:bodyPr>
          <a:lstStyle/>
          <a:p>
            <a:r>
              <a:rPr kumimoji="1"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EMG sensors</a:t>
            </a:r>
            <a:endParaRPr kumimoji="1"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18" name="正方形/長方形 70"/>
          <p:cNvSpPr/>
          <p:nvPr/>
        </p:nvSpPr>
        <p:spPr>
          <a:xfrm>
            <a:off x="4096985" y="2355332"/>
            <a:ext cx="1145812" cy="786928"/>
          </a:xfrm>
          <a:prstGeom prst="rect">
            <a:avLst/>
          </a:prstGeom>
          <a:solidFill>
            <a:srgbClr val="9BBB59">
              <a:lumMod val="75000"/>
            </a:srgbClr>
          </a:solidFill>
          <a:ln w="25400" cap="flat" cmpd="sng" algn="ctr">
            <a:solidFill>
              <a:srgbClr val="9BBB59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762024">
              <a:defRPr/>
            </a:pPr>
            <a:r>
              <a:rPr lang="en-US" altLang="ja-JP" sz="12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normalization</a:t>
            </a:r>
          </a:p>
        </p:txBody>
      </p:sp>
      <p:cxnSp>
        <p:nvCxnSpPr>
          <p:cNvPr id="19" name="直線矢印コネクタ 71"/>
          <p:cNvCxnSpPr>
            <a:stCxn id="18" idx="3"/>
          </p:cNvCxnSpPr>
          <p:nvPr/>
        </p:nvCxnSpPr>
        <p:spPr>
          <a:xfrm>
            <a:off x="5242797" y="2748796"/>
            <a:ext cx="755780" cy="0"/>
          </a:xfrm>
          <a:prstGeom prst="straightConnector1">
            <a:avLst/>
          </a:prstGeom>
          <a:noFill/>
          <a:ln w="635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sp>
        <p:nvSpPr>
          <p:cNvPr id="20" name="正方形/長方形 72"/>
          <p:cNvSpPr/>
          <p:nvPr/>
        </p:nvSpPr>
        <p:spPr>
          <a:xfrm>
            <a:off x="5983653" y="2355332"/>
            <a:ext cx="1052208" cy="786928"/>
          </a:xfrm>
          <a:prstGeom prst="rect">
            <a:avLst/>
          </a:prstGeom>
          <a:solidFill>
            <a:srgbClr val="C0504D">
              <a:lumMod val="75000"/>
            </a:srgbClr>
          </a:solidFill>
          <a:ln w="25400" cap="flat" cmpd="sng" algn="ctr">
            <a:solidFill>
              <a:srgbClr val="C0504D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762024">
              <a:defRPr/>
            </a:pPr>
            <a:r>
              <a:rPr lang="en-US" altLang="ja-JP" sz="12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EMG signals</a:t>
            </a:r>
          </a:p>
        </p:txBody>
      </p:sp>
      <p:cxnSp>
        <p:nvCxnSpPr>
          <p:cNvPr id="21" name="直線矢印コネクタ 73"/>
          <p:cNvCxnSpPr>
            <a:stCxn id="16" idx="3"/>
            <a:endCxn id="18" idx="1"/>
          </p:cNvCxnSpPr>
          <p:nvPr/>
        </p:nvCxnSpPr>
        <p:spPr>
          <a:xfrm>
            <a:off x="3310323" y="2748796"/>
            <a:ext cx="786662" cy="0"/>
          </a:xfrm>
          <a:prstGeom prst="straightConnector1">
            <a:avLst/>
          </a:prstGeom>
          <a:noFill/>
          <a:ln w="635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22" name="直線矢印コネクタ 74"/>
          <p:cNvCxnSpPr>
            <a:stCxn id="20" idx="3"/>
          </p:cNvCxnSpPr>
          <p:nvPr/>
        </p:nvCxnSpPr>
        <p:spPr>
          <a:xfrm>
            <a:off x="7035861" y="2748796"/>
            <a:ext cx="854335" cy="0"/>
          </a:xfrm>
          <a:prstGeom prst="straightConnector1">
            <a:avLst/>
          </a:prstGeom>
          <a:noFill/>
          <a:ln w="635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sp>
        <p:nvSpPr>
          <p:cNvPr id="23" name="正方形/長方形 75"/>
          <p:cNvSpPr/>
          <p:nvPr/>
        </p:nvSpPr>
        <p:spPr>
          <a:xfrm>
            <a:off x="7934820" y="2507851"/>
            <a:ext cx="1140940" cy="548808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algn="ctr" defTabSz="3762024">
              <a:defRPr/>
            </a:pPr>
            <a:r>
              <a:rPr lang="en-US" altLang="ja-JP" sz="1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application</a:t>
            </a:r>
          </a:p>
        </p:txBody>
      </p:sp>
      <p:sp>
        <p:nvSpPr>
          <p:cNvPr id="27" name="テキスト ボックス 35"/>
          <p:cNvSpPr txBox="1"/>
          <p:nvPr/>
        </p:nvSpPr>
        <p:spPr>
          <a:xfrm>
            <a:off x="1319133" y="3928460"/>
            <a:ext cx="78248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kumimoji="1" lang="en-US" altLang="ja-JP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MVC (Maximum Voluntary Contraction)</a:t>
            </a:r>
          </a:p>
          <a:p>
            <a:pPr lvl="1"/>
            <a:r>
              <a:rPr kumimoji="1" lang="en-US" altLang="ja-JP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user flexes to “maximum” </a:t>
            </a:r>
          </a:p>
          <a:p>
            <a:pPr lvl="1"/>
            <a:r>
              <a:rPr kumimoji="1" lang="en-US" altLang="ja-JP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used as a scalar normalizing constant for EMG signals</a:t>
            </a:r>
          </a:p>
        </p:txBody>
      </p:sp>
      <p:sp>
        <p:nvSpPr>
          <p:cNvPr id="4" name="Up Arrow 3"/>
          <p:cNvSpPr/>
          <p:nvPr/>
        </p:nvSpPr>
        <p:spPr>
          <a:xfrm>
            <a:off x="4494913" y="3142260"/>
            <a:ext cx="409595" cy="787336"/>
          </a:xfrm>
          <a:prstGeom prst="upArrow">
            <a:avLst/>
          </a:prstGeom>
          <a:gradFill>
            <a:gsLst>
              <a:gs pos="95000">
                <a:schemeClr val="accent3">
                  <a:lumMod val="75000"/>
                </a:schemeClr>
              </a:gs>
              <a:gs pos="0">
                <a:schemeClr val="accent3">
                  <a:lumMod val="40000"/>
                  <a:lumOff val="60000"/>
                </a:schemeClr>
              </a:gs>
            </a:gsLst>
          </a:gra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5221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23399" y="11564"/>
            <a:ext cx="75430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600" b="1" i="0" u="none" strike="noStrike" dirty="0">
                <a:solidFill>
                  <a:srgbClr val="4192B5"/>
                </a:solidFill>
                <a:latin typeface="Arial"/>
                <a:cs typeface="Arial"/>
              </a:rPr>
              <a:t>EMG Calibration</a:t>
            </a:r>
          </a:p>
        </p:txBody>
      </p:sp>
      <p:sp>
        <p:nvSpPr>
          <p:cNvPr id="4" name="コンテンツ プレースホルダー 2"/>
          <p:cNvSpPr txBox="1">
            <a:spLocks/>
          </p:cNvSpPr>
          <p:nvPr/>
        </p:nvSpPr>
        <p:spPr>
          <a:xfrm>
            <a:off x="505275" y="1386582"/>
            <a:ext cx="7886700" cy="2235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MVC is highly dependent on pose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altLang="ja-JP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altLang="ja-JP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altLang="ja-JP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altLang="ja-JP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altLang="ja-JP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altLang="ja-JP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altLang="ja-JP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altLang="ja-JP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5" name="グループ化 132"/>
          <p:cNvGrpSpPr/>
          <p:nvPr/>
        </p:nvGrpSpPr>
        <p:grpSpPr>
          <a:xfrm>
            <a:off x="620034" y="2599001"/>
            <a:ext cx="6254912" cy="2803092"/>
            <a:chOff x="-741707" y="2593668"/>
            <a:chExt cx="11448869" cy="5130726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34" t="30935" r="58876" b="52700"/>
            <a:stretch/>
          </p:blipFill>
          <p:spPr bwMode="auto">
            <a:xfrm>
              <a:off x="1028040" y="5791767"/>
              <a:ext cx="1397641" cy="1869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35" t="59847" r="33592" b="23983"/>
            <a:stretch/>
          </p:blipFill>
          <p:spPr bwMode="auto">
            <a:xfrm>
              <a:off x="8618269" y="5725733"/>
              <a:ext cx="1434224" cy="1898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-727495" y="2593668"/>
              <a:ext cx="11434657" cy="5130726"/>
            </a:xfrm>
            <a:prstGeom prst="rect">
              <a:avLst/>
            </a:prstGeom>
            <a:noFill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sz="1000">
                <a:solidFill>
                  <a:prstClr val="white"/>
                </a:solidFill>
              </a:endParaRPr>
            </a:p>
          </p:txBody>
        </p:sp>
        <p:sp>
          <p:nvSpPr>
            <p:cNvPr id="9" name="Rectangle 351"/>
            <p:cNvSpPr>
              <a:spLocks noChangeArrowheads="1"/>
            </p:cNvSpPr>
            <p:nvPr/>
          </p:nvSpPr>
          <p:spPr bwMode="auto">
            <a:xfrm>
              <a:off x="83818" y="3066777"/>
              <a:ext cx="10025000" cy="201722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kumimoji="1" lang="ja-JP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10" name="Rectangle 352"/>
            <p:cNvSpPr>
              <a:spLocks noChangeArrowheads="1"/>
            </p:cNvSpPr>
            <p:nvPr/>
          </p:nvSpPr>
          <p:spPr bwMode="auto">
            <a:xfrm>
              <a:off x="83818" y="3066777"/>
              <a:ext cx="10025000" cy="2017222"/>
            </a:xfrm>
            <a:prstGeom prst="rect">
              <a:avLst/>
            </a:prstGeom>
            <a:noFill/>
            <a:ln w="0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kumimoji="1" lang="ja-JP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11" name="Line 353"/>
            <p:cNvSpPr>
              <a:spLocks noChangeShapeType="1"/>
            </p:cNvSpPr>
            <p:nvPr/>
          </p:nvSpPr>
          <p:spPr bwMode="auto">
            <a:xfrm>
              <a:off x="83818" y="3066777"/>
              <a:ext cx="1002500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kumimoji="1" lang="ja-JP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12" name="Line 354"/>
            <p:cNvSpPr>
              <a:spLocks noChangeShapeType="1"/>
            </p:cNvSpPr>
            <p:nvPr/>
          </p:nvSpPr>
          <p:spPr bwMode="auto">
            <a:xfrm>
              <a:off x="83818" y="5083999"/>
              <a:ext cx="1002500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kumimoji="1" lang="ja-JP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13" name="Line 355"/>
            <p:cNvSpPr>
              <a:spLocks noChangeShapeType="1"/>
            </p:cNvSpPr>
            <p:nvPr/>
          </p:nvSpPr>
          <p:spPr bwMode="auto">
            <a:xfrm flipV="1">
              <a:off x="10108817" y="3066777"/>
              <a:ext cx="0" cy="201722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kumimoji="1" lang="ja-JP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14" name="Line 356"/>
            <p:cNvSpPr>
              <a:spLocks noChangeShapeType="1"/>
            </p:cNvSpPr>
            <p:nvPr/>
          </p:nvSpPr>
          <p:spPr bwMode="auto">
            <a:xfrm flipV="1">
              <a:off x="83818" y="3066777"/>
              <a:ext cx="0" cy="201722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kumimoji="1" lang="ja-JP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15" name="Line 357"/>
            <p:cNvSpPr>
              <a:spLocks noChangeShapeType="1"/>
            </p:cNvSpPr>
            <p:nvPr/>
          </p:nvSpPr>
          <p:spPr bwMode="auto">
            <a:xfrm>
              <a:off x="83818" y="5083999"/>
              <a:ext cx="1002500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kumimoji="1" lang="ja-JP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16" name="Line 358"/>
            <p:cNvSpPr>
              <a:spLocks noChangeShapeType="1"/>
            </p:cNvSpPr>
            <p:nvPr/>
          </p:nvSpPr>
          <p:spPr bwMode="auto">
            <a:xfrm flipV="1">
              <a:off x="83818" y="3066777"/>
              <a:ext cx="0" cy="201722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kumimoji="1" lang="ja-JP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17" name="Line 359"/>
            <p:cNvSpPr>
              <a:spLocks noChangeShapeType="1"/>
            </p:cNvSpPr>
            <p:nvPr/>
          </p:nvSpPr>
          <p:spPr bwMode="auto">
            <a:xfrm flipV="1">
              <a:off x="1683440" y="5022794"/>
              <a:ext cx="0" cy="6120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kumimoji="1" lang="ja-JP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18" name="Line 360"/>
            <p:cNvSpPr>
              <a:spLocks noChangeShapeType="1"/>
            </p:cNvSpPr>
            <p:nvPr/>
          </p:nvSpPr>
          <p:spPr bwMode="auto">
            <a:xfrm>
              <a:off x="1683440" y="3066777"/>
              <a:ext cx="0" cy="5100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kumimoji="1" lang="ja-JP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19" name="Rectangle 361"/>
            <p:cNvSpPr>
              <a:spLocks noChangeArrowheads="1"/>
            </p:cNvSpPr>
            <p:nvPr/>
          </p:nvSpPr>
          <p:spPr bwMode="auto">
            <a:xfrm>
              <a:off x="1262485" y="5114602"/>
              <a:ext cx="1205919" cy="338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ja-JP" altLang="ja-JP" sz="12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90Degrees</a:t>
              </a:r>
              <a:endParaRPr lang="ja-JP" altLang="ja-JP" sz="1200" dirty="0">
                <a:solidFill>
                  <a:prstClr val="black"/>
                </a:solidFill>
              </a:endParaRPr>
            </a:p>
          </p:txBody>
        </p:sp>
        <p:sp>
          <p:nvSpPr>
            <p:cNvPr id="20" name="Line 362"/>
            <p:cNvSpPr>
              <a:spLocks noChangeShapeType="1"/>
            </p:cNvSpPr>
            <p:nvPr/>
          </p:nvSpPr>
          <p:spPr bwMode="auto">
            <a:xfrm flipV="1">
              <a:off x="3790310" y="5022794"/>
              <a:ext cx="0" cy="6120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kumimoji="1" lang="ja-JP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21" name="Line 363"/>
            <p:cNvSpPr>
              <a:spLocks noChangeShapeType="1"/>
            </p:cNvSpPr>
            <p:nvPr/>
          </p:nvSpPr>
          <p:spPr bwMode="auto">
            <a:xfrm>
              <a:off x="3790310" y="3066777"/>
              <a:ext cx="0" cy="5100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kumimoji="1" lang="ja-JP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22" name="Rectangle 364"/>
            <p:cNvSpPr>
              <a:spLocks noChangeArrowheads="1"/>
            </p:cNvSpPr>
            <p:nvPr/>
          </p:nvSpPr>
          <p:spPr bwMode="auto">
            <a:xfrm>
              <a:off x="3369357" y="5114602"/>
              <a:ext cx="1205919" cy="338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ja-JP" altLang="ja-JP" sz="1200">
                  <a:solidFill>
                    <a:srgbClr val="000000"/>
                  </a:solidFill>
                  <a:latin typeface="Times New Roman" panose="02020603050405020304" pitchFamily="18" charset="0"/>
                </a:rPr>
                <a:t>45Degrees</a:t>
              </a:r>
              <a:endParaRPr lang="ja-JP" altLang="ja-JP" sz="1200">
                <a:solidFill>
                  <a:prstClr val="black"/>
                </a:solidFill>
              </a:endParaRPr>
            </a:p>
          </p:txBody>
        </p:sp>
        <p:sp>
          <p:nvSpPr>
            <p:cNvPr id="23" name="Line 365"/>
            <p:cNvSpPr>
              <a:spLocks noChangeShapeType="1"/>
            </p:cNvSpPr>
            <p:nvPr/>
          </p:nvSpPr>
          <p:spPr bwMode="auto">
            <a:xfrm flipV="1">
              <a:off x="5726694" y="5022794"/>
              <a:ext cx="0" cy="6120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kumimoji="1" lang="ja-JP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24" name="Line 366"/>
            <p:cNvSpPr>
              <a:spLocks noChangeShapeType="1"/>
            </p:cNvSpPr>
            <p:nvPr/>
          </p:nvSpPr>
          <p:spPr bwMode="auto">
            <a:xfrm>
              <a:off x="5726694" y="3066777"/>
              <a:ext cx="0" cy="5100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kumimoji="1" lang="ja-JP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25" name="Rectangle 367"/>
            <p:cNvSpPr>
              <a:spLocks noChangeArrowheads="1"/>
            </p:cNvSpPr>
            <p:nvPr/>
          </p:nvSpPr>
          <p:spPr bwMode="auto">
            <a:xfrm>
              <a:off x="5356257" y="5114602"/>
              <a:ext cx="1065082" cy="338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ja-JP" altLang="ja-JP" sz="1200">
                  <a:solidFill>
                    <a:srgbClr val="000000"/>
                  </a:solidFill>
                  <a:latin typeface="Times New Roman" panose="02020603050405020304" pitchFamily="18" charset="0"/>
                </a:rPr>
                <a:t>0Degrees</a:t>
              </a:r>
              <a:endParaRPr lang="ja-JP" altLang="ja-JP" sz="1200">
                <a:solidFill>
                  <a:prstClr val="black"/>
                </a:solidFill>
              </a:endParaRPr>
            </a:p>
          </p:txBody>
        </p:sp>
        <p:sp>
          <p:nvSpPr>
            <p:cNvPr id="26" name="Line 368"/>
            <p:cNvSpPr>
              <a:spLocks noChangeShapeType="1"/>
            </p:cNvSpPr>
            <p:nvPr/>
          </p:nvSpPr>
          <p:spPr bwMode="auto">
            <a:xfrm flipV="1">
              <a:off x="7513641" y="5022794"/>
              <a:ext cx="0" cy="6120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kumimoji="1" lang="ja-JP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27" name="Line 369"/>
            <p:cNvSpPr>
              <a:spLocks noChangeShapeType="1"/>
            </p:cNvSpPr>
            <p:nvPr/>
          </p:nvSpPr>
          <p:spPr bwMode="auto">
            <a:xfrm>
              <a:off x="7513641" y="3066777"/>
              <a:ext cx="0" cy="5100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kumimoji="1" lang="ja-JP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28" name="Rectangle 370"/>
            <p:cNvSpPr>
              <a:spLocks noChangeArrowheads="1"/>
            </p:cNvSpPr>
            <p:nvPr/>
          </p:nvSpPr>
          <p:spPr bwMode="auto">
            <a:xfrm>
              <a:off x="7025333" y="5114602"/>
              <a:ext cx="1299810" cy="338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ja-JP" altLang="ja-JP" sz="1200">
                  <a:solidFill>
                    <a:srgbClr val="000000"/>
                  </a:solidFill>
                  <a:latin typeface="Times New Roman" panose="02020603050405020304" pitchFamily="18" charset="0"/>
                </a:rPr>
                <a:t>-25Degrees</a:t>
              </a:r>
              <a:endParaRPr lang="ja-JP" altLang="ja-JP" sz="1200">
                <a:solidFill>
                  <a:prstClr val="black"/>
                </a:solidFill>
              </a:endParaRPr>
            </a:p>
          </p:txBody>
        </p:sp>
        <p:sp>
          <p:nvSpPr>
            <p:cNvPr id="29" name="Line 371"/>
            <p:cNvSpPr>
              <a:spLocks noChangeShapeType="1"/>
            </p:cNvSpPr>
            <p:nvPr/>
          </p:nvSpPr>
          <p:spPr bwMode="auto">
            <a:xfrm flipV="1">
              <a:off x="9298482" y="5022794"/>
              <a:ext cx="0" cy="6120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kumimoji="1" lang="ja-JP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30" name="Line 372"/>
            <p:cNvSpPr>
              <a:spLocks noChangeShapeType="1"/>
            </p:cNvSpPr>
            <p:nvPr/>
          </p:nvSpPr>
          <p:spPr bwMode="auto">
            <a:xfrm>
              <a:off x="9298482" y="3066777"/>
              <a:ext cx="0" cy="5100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kumimoji="1" lang="ja-JP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31" name="Rectangle 373"/>
            <p:cNvSpPr>
              <a:spLocks noChangeArrowheads="1"/>
            </p:cNvSpPr>
            <p:nvPr/>
          </p:nvSpPr>
          <p:spPr bwMode="auto">
            <a:xfrm>
              <a:off x="8810178" y="5114602"/>
              <a:ext cx="1299810" cy="338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ja-JP" altLang="ja-JP" sz="12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-50Degrees</a:t>
              </a:r>
              <a:endParaRPr lang="ja-JP" altLang="ja-JP" sz="1200" dirty="0">
                <a:solidFill>
                  <a:prstClr val="black"/>
                </a:solidFill>
              </a:endParaRPr>
            </a:p>
          </p:txBody>
        </p:sp>
        <p:sp>
          <p:nvSpPr>
            <p:cNvPr id="32" name="Line 374"/>
            <p:cNvSpPr>
              <a:spLocks noChangeShapeType="1"/>
            </p:cNvSpPr>
            <p:nvPr/>
          </p:nvSpPr>
          <p:spPr bwMode="auto">
            <a:xfrm>
              <a:off x="83818" y="5083999"/>
              <a:ext cx="8419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kumimoji="1" lang="ja-JP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33" name="Line 375"/>
            <p:cNvSpPr>
              <a:spLocks noChangeShapeType="1"/>
            </p:cNvSpPr>
            <p:nvPr/>
          </p:nvSpPr>
          <p:spPr bwMode="auto">
            <a:xfrm flipH="1">
              <a:off x="10007788" y="5083999"/>
              <a:ext cx="1010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kumimoji="1" lang="ja-JP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34" name="Rectangle 376"/>
            <p:cNvSpPr>
              <a:spLocks noChangeArrowheads="1"/>
            </p:cNvSpPr>
            <p:nvPr/>
          </p:nvSpPr>
          <p:spPr bwMode="auto">
            <a:xfrm>
              <a:off x="-171392" y="4944738"/>
              <a:ext cx="137334" cy="329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ja-JP" altLang="ja-JP" sz="10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0</a:t>
              </a:r>
              <a:endParaRPr lang="ja-JP" altLang="ja-JP" sz="1000" dirty="0">
                <a:solidFill>
                  <a:prstClr val="black"/>
                </a:solidFill>
              </a:endParaRPr>
            </a:p>
          </p:txBody>
        </p:sp>
        <p:sp>
          <p:nvSpPr>
            <p:cNvPr id="35" name="Line 377"/>
            <p:cNvSpPr>
              <a:spLocks noChangeShapeType="1"/>
            </p:cNvSpPr>
            <p:nvPr/>
          </p:nvSpPr>
          <p:spPr bwMode="auto">
            <a:xfrm>
              <a:off x="83818" y="4786898"/>
              <a:ext cx="8419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kumimoji="1" lang="ja-JP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36" name="Line 378"/>
            <p:cNvSpPr>
              <a:spLocks noChangeShapeType="1"/>
            </p:cNvSpPr>
            <p:nvPr/>
          </p:nvSpPr>
          <p:spPr bwMode="auto">
            <a:xfrm flipH="1">
              <a:off x="10007788" y="4786898"/>
              <a:ext cx="1010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kumimoji="1" lang="ja-JP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37" name="Rectangle 379"/>
            <p:cNvSpPr>
              <a:spLocks noChangeArrowheads="1"/>
            </p:cNvSpPr>
            <p:nvPr/>
          </p:nvSpPr>
          <p:spPr bwMode="auto">
            <a:xfrm>
              <a:off x="-322935" y="4648912"/>
              <a:ext cx="343336" cy="329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ja-JP" altLang="ja-JP" sz="10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0.2</a:t>
              </a:r>
              <a:endParaRPr lang="ja-JP" altLang="ja-JP" sz="1000" dirty="0">
                <a:solidFill>
                  <a:prstClr val="black"/>
                </a:solidFill>
              </a:endParaRPr>
            </a:p>
          </p:txBody>
        </p:sp>
        <p:sp>
          <p:nvSpPr>
            <p:cNvPr id="38" name="Line 380"/>
            <p:cNvSpPr>
              <a:spLocks noChangeShapeType="1"/>
            </p:cNvSpPr>
            <p:nvPr/>
          </p:nvSpPr>
          <p:spPr bwMode="auto">
            <a:xfrm>
              <a:off x="83818" y="4499999"/>
              <a:ext cx="8419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kumimoji="1" lang="ja-JP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39" name="Line 381"/>
            <p:cNvSpPr>
              <a:spLocks noChangeShapeType="1"/>
            </p:cNvSpPr>
            <p:nvPr/>
          </p:nvSpPr>
          <p:spPr bwMode="auto">
            <a:xfrm flipH="1">
              <a:off x="10007788" y="4499999"/>
              <a:ext cx="1010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kumimoji="1" lang="ja-JP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40" name="Rectangle 382"/>
            <p:cNvSpPr>
              <a:spLocks noChangeArrowheads="1"/>
            </p:cNvSpPr>
            <p:nvPr/>
          </p:nvSpPr>
          <p:spPr bwMode="auto">
            <a:xfrm>
              <a:off x="-322935" y="4362014"/>
              <a:ext cx="343336" cy="329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ja-JP" altLang="ja-JP" sz="1000">
                  <a:solidFill>
                    <a:srgbClr val="000000"/>
                  </a:solidFill>
                  <a:latin typeface="Times New Roman" panose="02020603050405020304" pitchFamily="18" charset="0"/>
                </a:rPr>
                <a:t>0.4</a:t>
              </a:r>
              <a:endParaRPr lang="ja-JP" altLang="ja-JP" sz="1000">
                <a:solidFill>
                  <a:prstClr val="black"/>
                </a:solidFill>
              </a:endParaRPr>
            </a:p>
          </p:txBody>
        </p:sp>
        <p:sp>
          <p:nvSpPr>
            <p:cNvPr id="41" name="Line 383"/>
            <p:cNvSpPr>
              <a:spLocks noChangeShapeType="1"/>
            </p:cNvSpPr>
            <p:nvPr/>
          </p:nvSpPr>
          <p:spPr bwMode="auto">
            <a:xfrm>
              <a:off x="83818" y="4213099"/>
              <a:ext cx="8419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kumimoji="1" lang="ja-JP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42" name="Line 384"/>
            <p:cNvSpPr>
              <a:spLocks noChangeShapeType="1"/>
            </p:cNvSpPr>
            <p:nvPr/>
          </p:nvSpPr>
          <p:spPr bwMode="auto">
            <a:xfrm flipH="1">
              <a:off x="10007788" y="4213099"/>
              <a:ext cx="1010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kumimoji="1" lang="ja-JP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43" name="Rectangle 385"/>
            <p:cNvSpPr>
              <a:spLocks noChangeArrowheads="1"/>
            </p:cNvSpPr>
            <p:nvPr/>
          </p:nvSpPr>
          <p:spPr bwMode="auto">
            <a:xfrm>
              <a:off x="-322935" y="4075113"/>
              <a:ext cx="343336" cy="329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ja-JP" altLang="ja-JP" sz="1000">
                  <a:solidFill>
                    <a:srgbClr val="000000"/>
                  </a:solidFill>
                  <a:latin typeface="Times New Roman" panose="02020603050405020304" pitchFamily="18" charset="0"/>
                </a:rPr>
                <a:t>0.6</a:t>
              </a:r>
              <a:endParaRPr lang="ja-JP" altLang="ja-JP" sz="1000">
                <a:solidFill>
                  <a:prstClr val="black"/>
                </a:solidFill>
              </a:endParaRPr>
            </a:p>
          </p:txBody>
        </p:sp>
        <p:sp>
          <p:nvSpPr>
            <p:cNvPr id="44" name="Line 386"/>
            <p:cNvSpPr>
              <a:spLocks noChangeShapeType="1"/>
            </p:cNvSpPr>
            <p:nvPr/>
          </p:nvSpPr>
          <p:spPr bwMode="auto">
            <a:xfrm>
              <a:off x="83818" y="3927475"/>
              <a:ext cx="8419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kumimoji="1" lang="ja-JP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45" name="Line 387"/>
            <p:cNvSpPr>
              <a:spLocks noChangeShapeType="1"/>
            </p:cNvSpPr>
            <p:nvPr/>
          </p:nvSpPr>
          <p:spPr bwMode="auto">
            <a:xfrm flipH="1">
              <a:off x="10007788" y="3927475"/>
              <a:ext cx="1010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kumimoji="1" lang="ja-JP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46" name="Rectangle 388"/>
            <p:cNvSpPr>
              <a:spLocks noChangeArrowheads="1"/>
            </p:cNvSpPr>
            <p:nvPr/>
          </p:nvSpPr>
          <p:spPr bwMode="auto">
            <a:xfrm>
              <a:off x="-322935" y="3788215"/>
              <a:ext cx="343336" cy="329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ja-JP" altLang="ja-JP" sz="1000">
                  <a:solidFill>
                    <a:srgbClr val="000000"/>
                  </a:solidFill>
                  <a:latin typeface="Times New Roman" panose="02020603050405020304" pitchFamily="18" charset="0"/>
                </a:rPr>
                <a:t>0.8</a:t>
              </a:r>
              <a:endParaRPr lang="ja-JP" altLang="ja-JP" sz="1000">
                <a:solidFill>
                  <a:prstClr val="black"/>
                </a:solidFill>
              </a:endParaRPr>
            </a:p>
          </p:txBody>
        </p:sp>
        <p:sp>
          <p:nvSpPr>
            <p:cNvPr id="47" name="Line 389"/>
            <p:cNvSpPr>
              <a:spLocks noChangeShapeType="1"/>
            </p:cNvSpPr>
            <p:nvPr/>
          </p:nvSpPr>
          <p:spPr bwMode="auto">
            <a:xfrm>
              <a:off x="83818" y="3640576"/>
              <a:ext cx="8419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kumimoji="1" lang="ja-JP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48" name="Line 390"/>
            <p:cNvSpPr>
              <a:spLocks noChangeShapeType="1"/>
            </p:cNvSpPr>
            <p:nvPr/>
          </p:nvSpPr>
          <p:spPr bwMode="auto">
            <a:xfrm flipH="1">
              <a:off x="10007788" y="3640576"/>
              <a:ext cx="1010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kumimoji="1" lang="ja-JP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49" name="Rectangle 391"/>
            <p:cNvSpPr>
              <a:spLocks noChangeArrowheads="1"/>
            </p:cNvSpPr>
            <p:nvPr/>
          </p:nvSpPr>
          <p:spPr bwMode="auto">
            <a:xfrm>
              <a:off x="-171392" y="3502591"/>
              <a:ext cx="137334" cy="329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ja-JP" altLang="ja-JP" sz="1000">
                  <a:solidFill>
                    <a:srgbClr val="000000"/>
                  </a:solidFill>
                  <a:latin typeface="Times New Roman" panose="02020603050405020304" pitchFamily="18" charset="0"/>
                </a:rPr>
                <a:t>1</a:t>
              </a:r>
              <a:endParaRPr lang="ja-JP" altLang="ja-JP" sz="1000">
                <a:solidFill>
                  <a:prstClr val="black"/>
                </a:solidFill>
              </a:endParaRPr>
            </a:p>
          </p:txBody>
        </p:sp>
        <p:sp>
          <p:nvSpPr>
            <p:cNvPr id="50" name="Line 392"/>
            <p:cNvSpPr>
              <a:spLocks noChangeShapeType="1"/>
            </p:cNvSpPr>
            <p:nvPr/>
          </p:nvSpPr>
          <p:spPr bwMode="auto">
            <a:xfrm>
              <a:off x="83818" y="3353676"/>
              <a:ext cx="8419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kumimoji="1" lang="ja-JP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51" name="Rectangle 394"/>
            <p:cNvSpPr>
              <a:spLocks noChangeArrowheads="1"/>
            </p:cNvSpPr>
            <p:nvPr/>
          </p:nvSpPr>
          <p:spPr bwMode="auto">
            <a:xfrm>
              <a:off x="-322935" y="3215692"/>
              <a:ext cx="343336" cy="329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ja-JP" altLang="ja-JP" sz="10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1.2</a:t>
              </a:r>
              <a:endParaRPr lang="ja-JP" altLang="ja-JP" sz="1000" dirty="0">
                <a:solidFill>
                  <a:prstClr val="black"/>
                </a:solidFill>
              </a:endParaRPr>
            </a:p>
          </p:txBody>
        </p:sp>
        <p:sp>
          <p:nvSpPr>
            <p:cNvPr id="52" name="Line 395"/>
            <p:cNvSpPr>
              <a:spLocks noChangeShapeType="1"/>
            </p:cNvSpPr>
            <p:nvPr/>
          </p:nvSpPr>
          <p:spPr bwMode="auto">
            <a:xfrm>
              <a:off x="83818" y="3066777"/>
              <a:ext cx="8419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kumimoji="1" lang="ja-JP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53" name="Rectangle 397"/>
            <p:cNvSpPr>
              <a:spLocks noChangeArrowheads="1"/>
            </p:cNvSpPr>
            <p:nvPr/>
          </p:nvSpPr>
          <p:spPr bwMode="auto">
            <a:xfrm>
              <a:off x="-322935" y="2928792"/>
              <a:ext cx="343336" cy="329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ja-JP" altLang="ja-JP" sz="10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1.4</a:t>
              </a:r>
              <a:endParaRPr lang="ja-JP" altLang="ja-JP" sz="1000" dirty="0">
                <a:solidFill>
                  <a:prstClr val="black"/>
                </a:solidFill>
              </a:endParaRPr>
            </a:p>
          </p:txBody>
        </p:sp>
        <p:sp>
          <p:nvSpPr>
            <p:cNvPr id="54" name="Line 398"/>
            <p:cNvSpPr>
              <a:spLocks noChangeShapeType="1"/>
            </p:cNvSpPr>
            <p:nvPr/>
          </p:nvSpPr>
          <p:spPr bwMode="auto">
            <a:xfrm>
              <a:off x="83818" y="3066777"/>
              <a:ext cx="1002500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kumimoji="1" lang="ja-JP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55" name="Line 399"/>
            <p:cNvSpPr>
              <a:spLocks noChangeShapeType="1"/>
            </p:cNvSpPr>
            <p:nvPr/>
          </p:nvSpPr>
          <p:spPr bwMode="auto">
            <a:xfrm>
              <a:off x="83818" y="5083999"/>
              <a:ext cx="1002500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kumimoji="1" lang="ja-JP" altLang="en-US" sz="1200">
                <a:solidFill>
                  <a:prstClr val="black"/>
                </a:solidFill>
              </a:endParaRPr>
            </a:p>
          </p:txBody>
        </p:sp>
        <p:sp>
          <p:nvSpPr>
            <p:cNvPr id="56" name="Line 400"/>
            <p:cNvSpPr>
              <a:spLocks noChangeShapeType="1"/>
            </p:cNvSpPr>
            <p:nvPr/>
          </p:nvSpPr>
          <p:spPr bwMode="auto">
            <a:xfrm flipV="1">
              <a:off x="10108817" y="3066777"/>
              <a:ext cx="0" cy="201722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kumimoji="1" lang="ja-JP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57" name="Line 401"/>
            <p:cNvSpPr>
              <a:spLocks noChangeShapeType="1"/>
            </p:cNvSpPr>
            <p:nvPr/>
          </p:nvSpPr>
          <p:spPr bwMode="auto">
            <a:xfrm flipV="1">
              <a:off x="83818" y="3066777"/>
              <a:ext cx="0" cy="201722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kumimoji="1" lang="ja-JP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58" name="Freeform 407"/>
            <p:cNvSpPr>
              <a:spLocks/>
            </p:cNvSpPr>
            <p:nvPr/>
          </p:nvSpPr>
          <p:spPr bwMode="auto">
            <a:xfrm>
              <a:off x="83818" y="3414881"/>
              <a:ext cx="2054251" cy="1638515"/>
            </a:xfrm>
            <a:custGeom>
              <a:avLst/>
              <a:gdLst>
                <a:gd name="T0" fmla="*/ 16 w 976"/>
                <a:gd name="T1" fmla="*/ 1277 h 1285"/>
                <a:gd name="T2" fmla="*/ 40 w 976"/>
                <a:gd name="T3" fmla="*/ 1269 h 1285"/>
                <a:gd name="T4" fmla="*/ 64 w 976"/>
                <a:gd name="T5" fmla="*/ 1277 h 1285"/>
                <a:gd name="T6" fmla="*/ 88 w 976"/>
                <a:gd name="T7" fmla="*/ 1277 h 1285"/>
                <a:gd name="T8" fmla="*/ 112 w 976"/>
                <a:gd name="T9" fmla="*/ 1277 h 1285"/>
                <a:gd name="T10" fmla="*/ 136 w 976"/>
                <a:gd name="T11" fmla="*/ 1212 h 1285"/>
                <a:gd name="T12" fmla="*/ 160 w 976"/>
                <a:gd name="T13" fmla="*/ 1269 h 1285"/>
                <a:gd name="T14" fmla="*/ 184 w 976"/>
                <a:gd name="T15" fmla="*/ 1236 h 1285"/>
                <a:gd name="T16" fmla="*/ 200 w 976"/>
                <a:gd name="T17" fmla="*/ 1261 h 1285"/>
                <a:gd name="T18" fmla="*/ 224 w 976"/>
                <a:gd name="T19" fmla="*/ 1261 h 1285"/>
                <a:gd name="T20" fmla="*/ 248 w 976"/>
                <a:gd name="T21" fmla="*/ 1261 h 1285"/>
                <a:gd name="T22" fmla="*/ 272 w 976"/>
                <a:gd name="T23" fmla="*/ 1261 h 1285"/>
                <a:gd name="T24" fmla="*/ 296 w 976"/>
                <a:gd name="T25" fmla="*/ 1269 h 1285"/>
                <a:gd name="T26" fmla="*/ 320 w 976"/>
                <a:gd name="T27" fmla="*/ 1269 h 1285"/>
                <a:gd name="T28" fmla="*/ 344 w 976"/>
                <a:gd name="T29" fmla="*/ 1261 h 1285"/>
                <a:gd name="T30" fmla="*/ 368 w 976"/>
                <a:gd name="T31" fmla="*/ 1277 h 1285"/>
                <a:gd name="T32" fmla="*/ 384 w 976"/>
                <a:gd name="T33" fmla="*/ 1261 h 1285"/>
                <a:gd name="T34" fmla="*/ 408 w 976"/>
                <a:gd name="T35" fmla="*/ 1261 h 1285"/>
                <a:gd name="T36" fmla="*/ 432 w 976"/>
                <a:gd name="T37" fmla="*/ 1252 h 1285"/>
                <a:gd name="T38" fmla="*/ 456 w 976"/>
                <a:gd name="T39" fmla="*/ 1244 h 1285"/>
                <a:gd name="T40" fmla="*/ 480 w 976"/>
                <a:gd name="T41" fmla="*/ 1020 h 1285"/>
                <a:gd name="T42" fmla="*/ 504 w 976"/>
                <a:gd name="T43" fmla="*/ 819 h 1285"/>
                <a:gd name="T44" fmla="*/ 528 w 976"/>
                <a:gd name="T45" fmla="*/ 803 h 1285"/>
                <a:gd name="T46" fmla="*/ 552 w 976"/>
                <a:gd name="T47" fmla="*/ 875 h 1285"/>
                <a:gd name="T48" fmla="*/ 568 w 976"/>
                <a:gd name="T49" fmla="*/ 972 h 1285"/>
                <a:gd name="T50" fmla="*/ 592 w 976"/>
                <a:gd name="T51" fmla="*/ 947 h 1285"/>
                <a:gd name="T52" fmla="*/ 616 w 976"/>
                <a:gd name="T53" fmla="*/ 1036 h 1285"/>
                <a:gd name="T54" fmla="*/ 640 w 976"/>
                <a:gd name="T55" fmla="*/ 963 h 1285"/>
                <a:gd name="T56" fmla="*/ 664 w 976"/>
                <a:gd name="T57" fmla="*/ 1052 h 1285"/>
                <a:gd name="T58" fmla="*/ 688 w 976"/>
                <a:gd name="T59" fmla="*/ 1084 h 1285"/>
                <a:gd name="T60" fmla="*/ 712 w 976"/>
                <a:gd name="T61" fmla="*/ 1028 h 1285"/>
                <a:gd name="T62" fmla="*/ 736 w 976"/>
                <a:gd name="T63" fmla="*/ 1004 h 1285"/>
                <a:gd name="T64" fmla="*/ 760 w 976"/>
                <a:gd name="T65" fmla="*/ 683 h 1285"/>
                <a:gd name="T66" fmla="*/ 776 w 976"/>
                <a:gd name="T67" fmla="*/ 1036 h 1285"/>
                <a:gd name="T68" fmla="*/ 800 w 976"/>
                <a:gd name="T69" fmla="*/ 931 h 1285"/>
                <a:gd name="T70" fmla="*/ 824 w 976"/>
                <a:gd name="T71" fmla="*/ 939 h 1285"/>
                <a:gd name="T72" fmla="*/ 848 w 976"/>
                <a:gd name="T73" fmla="*/ 1084 h 1285"/>
                <a:gd name="T74" fmla="*/ 872 w 976"/>
                <a:gd name="T75" fmla="*/ 1068 h 1285"/>
                <a:gd name="T76" fmla="*/ 896 w 976"/>
                <a:gd name="T77" fmla="*/ 1092 h 1285"/>
                <a:gd name="T78" fmla="*/ 920 w 976"/>
                <a:gd name="T79" fmla="*/ 1060 h 1285"/>
                <a:gd name="T80" fmla="*/ 944 w 976"/>
                <a:gd name="T81" fmla="*/ 0 h 1285"/>
                <a:gd name="T82" fmla="*/ 960 w 976"/>
                <a:gd name="T83" fmla="*/ 450 h 1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76" h="1285">
                  <a:moveTo>
                    <a:pt x="0" y="1277"/>
                  </a:moveTo>
                  <a:lnTo>
                    <a:pt x="8" y="1277"/>
                  </a:lnTo>
                  <a:lnTo>
                    <a:pt x="16" y="1277"/>
                  </a:lnTo>
                  <a:lnTo>
                    <a:pt x="24" y="1277"/>
                  </a:lnTo>
                  <a:lnTo>
                    <a:pt x="32" y="1277"/>
                  </a:lnTo>
                  <a:lnTo>
                    <a:pt x="40" y="1269"/>
                  </a:lnTo>
                  <a:lnTo>
                    <a:pt x="48" y="1277"/>
                  </a:lnTo>
                  <a:lnTo>
                    <a:pt x="56" y="1277"/>
                  </a:lnTo>
                  <a:lnTo>
                    <a:pt x="64" y="1277"/>
                  </a:lnTo>
                  <a:lnTo>
                    <a:pt x="72" y="1277"/>
                  </a:lnTo>
                  <a:lnTo>
                    <a:pt x="80" y="1277"/>
                  </a:lnTo>
                  <a:lnTo>
                    <a:pt x="88" y="1277"/>
                  </a:lnTo>
                  <a:lnTo>
                    <a:pt x="96" y="1285"/>
                  </a:lnTo>
                  <a:lnTo>
                    <a:pt x="104" y="1277"/>
                  </a:lnTo>
                  <a:lnTo>
                    <a:pt x="112" y="1277"/>
                  </a:lnTo>
                  <a:lnTo>
                    <a:pt x="120" y="1261"/>
                  </a:lnTo>
                  <a:lnTo>
                    <a:pt x="128" y="1261"/>
                  </a:lnTo>
                  <a:lnTo>
                    <a:pt x="136" y="1212"/>
                  </a:lnTo>
                  <a:lnTo>
                    <a:pt x="144" y="1212"/>
                  </a:lnTo>
                  <a:lnTo>
                    <a:pt x="152" y="1244"/>
                  </a:lnTo>
                  <a:lnTo>
                    <a:pt x="160" y="1269"/>
                  </a:lnTo>
                  <a:lnTo>
                    <a:pt x="168" y="1252"/>
                  </a:lnTo>
                  <a:lnTo>
                    <a:pt x="176" y="1261"/>
                  </a:lnTo>
                  <a:lnTo>
                    <a:pt x="184" y="1236"/>
                  </a:lnTo>
                  <a:lnTo>
                    <a:pt x="184" y="1261"/>
                  </a:lnTo>
                  <a:lnTo>
                    <a:pt x="192" y="1252"/>
                  </a:lnTo>
                  <a:lnTo>
                    <a:pt x="200" y="1261"/>
                  </a:lnTo>
                  <a:lnTo>
                    <a:pt x="208" y="1236"/>
                  </a:lnTo>
                  <a:lnTo>
                    <a:pt x="216" y="1252"/>
                  </a:lnTo>
                  <a:lnTo>
                    <a:pt x="224" y="1261"/>
                  </a:lnTo>
                  <a:lnTo>
                    <a:pt x="232" y="1269"/>
                  </a:lnTo>
                  <a:lnTo>
                    <a:pt x="240" y="1261"/>
                  </a:lnTo>
                  <a:lnTo>
                    <a:pt x="248" y="1261"/>
                  </a:lnTo>
                  <a:lnTo>
                    <a:pt x="256" y="1261"/>
                  </a:lnTo>
                  <a:lnTo>
                    <a:pt x="264" y="1252"/>
                  </a:lnTo>
                  <a:lnTo>
                    <a:pt x="272" y="1261"/>
                  </a:lnTo>
                  <a:lnTo>
                    <a:pt x="280" y="1261"/>
                  </a:lnTo>
                  <a:lnTo>
                    <a:pt x="288" y="1261"/>
                  </a:lnTo>
                  <a:lnTo>
                    <a:pt x="296" y="1269"/>
                  </a:lnTo>
                  <a:lnTo>
                    <a:pt x="304" y="1261"/>
                  </a:lnTo>
                  <a:lnTo>
                    <a:pt x="312" y="1269"/>
                  </a:lnTo>
                  <a:lnTo>
                    <a:pt x="320" y="1269"/>
                  </a:lnTo>
                  <a:lnTo>
                    <a:pt x="328" y="1269"/>
                  </a:lnTo>
                  <a:lnTo>
                    <a:pt x="336" y="1269"/>
                  </a:lnTo>
                  <a:lnTo>
                    <a:pt x="344" y="1261"/>
                  </a:lnTo>
                  <a:lnTo>
                    <a:pt x="352" y="1269"/>
                  </a:lnTo>
                  <a:lnTo>
                    <a:pt x="360" y="1277"/>
                  </a:lnTo>
                  <a:lnTo>
                    <a:pt x="368" y="1277"/>
                  </a:lnTo>
                  <a:lnTo>
                    <a:pt x="384" y="1261"/>
                  </a:lnTo>
                  <a:lnTo>
                    <a:pt x="376" y="1261"/>
                  </a:lnTo>
                  <a:lnTo>
                    <a:pt x="384" y="1261"/>
                  </a:lnTo>
                  <a:lnTo>
                    <a:pt x="392" y="1269"/>
                  </a:lnTo>
                  <a:lnTo>
                    <a:pt x="400" y="1261"/>
                  </a:lnTo>
                  <a:lnTo>
                    <a:pt x="408" y="1261"/>
                  </a:lnTo>
                  <a:lnTo>
                    <a:pt x="416" y="1269"/>
                  </a:lnTo>
                  <a:lnTo>
                    <a:pt x="424" y="1277"/>
                  </a:lnTo>
                  <a:lnTo>
                    <a:pt x="432" y="1252"/>
                  </a:lnTo>
                  <a:lnTo>
                    <a:pt x="440" y="1277"/>
                  </a:lnTo>
                  <a:lnTo>
                    <a:pt x="448" y="1261"/>
                  </a:lnTo>
                  <a:lnTo>
                    <a:pt x="456" y="1244"/>
                  </a:lnTo>
                  <a:lnTo>
                    <a:pt x="464" y="1220"/>
                  </a:lnTo>
                  <a:lnTo>
                    <a:pt x="472" y="1132"/>
                  </a:lnTo>
                  <a:lnTo>
                    <a:pt x="480" y="1020"/>
                  </a:lnTo>
                  <a:lnTo>
                    <a:pt x="488" y="963"/>
                  </a:lnTo>
                  <a:lnTo>
                    <a:pt x="496" y="899"/>
                  </a:lnTo>
                  <a:lnTo>
                    <a:pt x="504" y="819"/>
                  </a:lnTo>
                  <a:lnTo>
                    <a:pt x="512" y="859"/>
                  </a:lnTo>
                  <a:lnTo>
                    <a:pt x="520" y="819"/>
                  </a:lnTo>
                  <a:lnTo>
                    <a:pt x="528" y="803"/>
                  </a:lnTo>
                  <a:lnTo>
                    <a:pt x="536" y="923"/>
                  </a:lnTo>
                  <a:lnTo>
                    <a:pt x="544" y="907"/>
                  </a:lnTo>
                  <a:lnTo>
                    <a:pt x="552" y="875"/>
                  </a:lnTo>
                  <a:lnTo>
                    <a:pt x="560" y="891"/>
                  </a:lnTo>
                  <a:lnTo>
                    <a:pt x="568" y="803"/>
                  </a:lnTo>
                  <a:lnTo>
                    <a:pt x="568" y="972"/>
                  </a:lnTo>
                  <a:lnTo>
                    <a:pt x="576" y="980"/>
                  </a:lnTo>
                  <a:lnTo>
                    <a:pt x="584" y="1012"/>
                  </a:lnTo>
                  <a:lnTo>
                    <a:pt x="592" y="947"/>
                  </a:lnTo>
                  <a:lnTo>
                    <a:pt x="600" y="947"/>
                  </a:lnTo>
                  <a:lnTo>
                    <a:pt x="608" y="1060"/>
                  </a:lnTo>
                  <a:lnTo>
                    <a:pt x="616" y="1036"/>
                  </a:lnTo>
                  <a:lnTo>
                    <a:pt x="624" y="1028"/>
                  </a:lnTo>
                  <a:lnTo>
                    <a:pt x="632" y="1020"/>
                  </a:lnTo>
                  <a:lnTo>
                    <a:pt x="640" y="963"/>
                  </a:lnTo>
                  <a:lnTo>
                    <a:pt x="648" y="1076"/>
                  </a:lnTo>
                  <a:lnTo>
                    <a:pt x="656" y="1028"/>
                  </a:lnTo>
                  <a:lnTo>
                    <a:pt x="664" y="1052"/>
                  </a:lnTo>
                  <a:lnTo>
                    <a:pt x="672" y="1036"/>
                  </a:lnTo>
                  <a:lnTo>
                    <a:pt x="680" y="1108"/>
                  </a:lnTo>
                  <a:lnTo>
                    <a:pt x="688" y="1084"/>
                  </a:lnTo>
                  <a:lnTo>
                    <a:pt x="696" y="1108"/>
                  </a:lnTo>
                  <a:lnTo>
                    <a:pt x="704" y="1076"/>
                  </a:lnTo>
                  <a:lnTo>
                    <a:pt x="712" y="1028"/>
                  </a:lnTo>
                  <a:lnTo>
                    <a:pt x="720" y="1028"/>
                  </a:lnTo>
                  <a:lnTo>
                    <a:pt x="728" y="1060"/>
                  </a:lnTo>
                  <a:lnTo>
                    <a:pt x="736" y="1004"/>
                  </a:lnTo>
                  <a:lnTo>
                    <a:pt x="744" y="963"/>
                  </a:lnTo>
                  <a:lnTo>
                    <a:pt x="752" y="899"/>
                  </a:lnTo>
                  <a:lnTo>
                    <a:pt x="760" y="683"/>
                  </a:lnTo>
                  <a:lnTo>
                    <a:pt x="760" y="699"/>
                  </a:lnTo>
                  <a:lnTo>
                    <a:pt x="768" y="867"/>
                  </a:lnTo>
                  <a:lnTo>
                    <a:pt x="776" y="1036"/>
                  </a:lnTo>
                  <a:lnTo>
                    <a:pt x="784" y="923"/>
                  </a:lnTo>
                  <a:lnTo>
                    <a:pt x="792" y="1004"/>
                  </a:lnTo>
                  <a:lnTo>
                    <a:pt x="800" y="931"/>
                  </a:lnTo>
                  <a:lnTo>
                    <a:pt x="808" y="996"/>
                  </a:lnTo>
                  <a:lnTo>
                    <a:pt x="816" y="996"/>
                  </a:lnTo>
                  <a:lnTo>
                    <a:pt x="824" y="939"/>
                  </a:lnTo>
                  <a:lnTo>
                    <a:pt x="832" y="1044"/>
                  </a:lnTo>
                  <a:lnTo>
                    <a:pt x="840" y="1044"/>
                  </a:lnTo>
                  <a:lnTo>
                    <a:pt x="848" y="1084"/>
                  </a:lnTo>
                  <a:lnTo>
                    <a:pt x="856" y="1044"/>
                  </a:lnTo>
                  <a:lnTo>
                    <a:pt x="864" y="996"/>
                  </a:lnTo>
                  <a:lnTo>
                    <a:pt x="872" y="1068"/>
                  </a:lnTo>
                  <a:lnTo>
                    <a:pt x="880" y="1076"/>
                  </a:lnTo>
                  <a:lnTo>
                    <a:pt x="888" y="1068"/>
                  </a:lnTo>
                  <a:lnTo>
                    <a:pt x="896" y="1092"/>
                  </a:lnTo>
                  <a:lnTo>
                    <a:pt x="904" y="1116"/>
                  </a:lnTo>
                  <a:lnTo>
                    <a:pt x="912" y="1116"/>
                  </a:lnTo>
                  <a:lnTo>
                    <a:pt x="920" y="1060"/>
                  </a:lnTo>
                  <a:lnTo>
                    <a:pt x="928" y="1012"/>
                  </a:lnTo>
                  <a:lnTo>
                    <a:pt x="936" y="811"/>
                  </a:lnTo>
                  <a:lnTo>
                    <a:pt x="944" y="0"/>
                  </a:lnTo>
                  <a:lnTo>
                    <a:pt x="952" y="201"/>
                  </a:lnTo>
                  <a:lnTo>
                    <a:pt x="952" y="217"/>
                  </a:lnTo>
                  <a:lnTo>
                    <a:pt x="960" y="450"/>
                  </a:lnTo>
                  <a:lnTo>
                    <a:pt x="968" y="402"/>
                  </a:lnTo>
                  <a:lnTo>
                    <a:pt x="976" y="24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kumimoji="1" lang="ja-JP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59" name="Freeform 408"/>
            <p:cNvSpPr>
              <a:spLocks/>
            </p:cNvSpPr>
            <p:nvPr/>
          </p:nvSpPr>
          <p:spPr bwMode="auto">
            <a:xfrm>
              <a:off x="2138069" y="3701782"/>
              <a:ext cx="2090033" cy="1341414"/>
            </a:xfrm>
            <a:custGeom>
              <a:avLst/>
              <a:gdLst>
                <a:gd name="T0" fmla="*/ 16 w 993"/>
                <a:gd name="T1" fmla="*/ 642 h 1052"/>
                <a:gd name="T2" fmla="*/ 40 w 993"/>
                <a:gd name="T3" fmla="*/ 835 h 1052"/>
                <a:gd name="T4" fmla="*/ 64 w 993"/>
                <a:gd name="T5" fmla="*/ 883 h 1052"/>
                <a:gd name="T6" fmla="*/ 88 w 993"/>
                <a:gd name="T7" fmla="*/ 811 h 1052"/>
                <a:gd name="T8" fmla="*/ 112 w 993"/>
                <a:gd name="T9" fmla="*/ 875 h 1052"/>
                <a:gd name="T10" fmla="*/ 136 w 993"/>
                <a:gd name="T11" fmla="*/ 987 h 1052"/>
                <a:gd name="T12" fmla="*/ 160 w 993"/>
                <a:gd name="T13" fmla="*/ 1011 h 1052"/>
                <a:gd name="T14" fmla="*/ 176 w 993"/>
                <a:gd name="T15" fmla="*/ 1036 h 1052"/>
                <a:gd name="T16" fmla="*/ 200 w 993"/>
                <a:gd name="T17" fmla="*/ 1036 h 1052"/>
                <a:gd name="T18" fmla="*/ 224 w 993"/>
                <a:gd name="T19" fmla="*/ 1044 h 1052"/>
                <a:gd name="T20" fmla="*/ 248 w 993"/>
                <a:gd name="T21" fmla="*/ 1027 h 1052"/>
                <a:gd name="T22" fmla="*/ 272 w 993"/>
                <a:gd name="T23" fmla="*/ 1036 h 1052"/>
                <a:gd name="T24" fmla="*/ 296 w 993"/>
                <a:gd name="T25" fmla="*/ 1044 h 1052"/>
                <a:gd name="T26" fmla="*/ 320 w 993"/>
                <a:gd name="T27" fmla="*/ 1052 h 1052"/>
                <a:gd name="T28" fmla="*/ 344 w 993"/>
                <a:gd name="T29" fmla="*/ 1052 h 1052"/>
                <a:gd name="T30" fmla="*/ 360 w 993"/>
                <a:gd name="T31" fmla="*/ 1036 h 1052"/>
                <a:gd name="T32" fmla="*/ 384 w 993"/>
                <a:gd name="T33" fmla="*/ 1036 h 1052"/>
                <a:gd name="T34" fmla="*/ 408 w 993"/>
                <a:gd name="T35" fmla="*/ 1036 h 1052"/>
                <a:gd name="T36" fmla="*/ 432 w 993"/>
                <a:gd name="T37" fmla="*/ 1044 h 1052"/>
                <a:gd name="T38" fmla="*/ 456 w 993"/>
                <a:gd name="T39" fmla="*/ 1052 h 1052"/>
                <a:gd name="T40" fmla="*/ 480 w 993"/>
                <a:gd name="T41" fmla="*/ 1027 h 1052"/>
                <a:gd name="T42" fmla="*/ 504 w 993"/>
                <a:gd name="T43" fmla="*/ 1036 h 1052"/>
                <a:gd name="T44" fmla="*/ 528 w 993"/>
                <a:gd name="T45" fmla="*/ 1044 h 1052"/>
                <a:gd name="T46" fmla="*/ 553 w 993"/>
                <a:gd name="T47" fmla="*/ 1044 h 1052"/>
                <a:gd name="T48" fmla="*/ 577 w 993"/>
                <a:gd name="T49" fmla="*/ 1044 h 1052"/>
                <a:gd name="T50" fmla="*/ 601 w 993"/>
                <a:gd name="T51" fmla="*/ 1036 h 1052"/>
                <a:gd name="T52" fmla="*/ 625 w 993"/>
                <a:gd name="T53" fmla="*/ 1027 h 1052"/>
                <a:gd name="T54" fmla="*/ 649 w 993"/>
                <a:gd name="T55" fmla="*/ 1044 h 1052"/>
                <a:gd name="T56" fmla="*/ 673 w 993"/>
                <a:gd name="T57" fmla="*/ 1036 h 1052"/>
                <a:gd name="T58" fmla="*/ 697 w 993"/>
                <a:gd name="T59" fmla="*/ 1044 h 1052"/>
                <a:gd name="T60" fmla="*/ 721 w 993"/>
                <a:gd name="T61" fmla="*/ 1027 h 1052"/>
                <a:gd name="T62" fmla="*/ 745 w 993"/>
                <a:gd name="T63" fmla="*/ 1044 h 1052"/>
                <a:gd name="T64" fmla="*/ 769 w 993"/>
                <a:gd name="T65" fmla="*/ 755 h 1052"/>
                <a:gd name="T66" fmla="*/ 793 w 993"/>
                <a:gd name="T67" fmla="*/ 594 h 1052"/>
                <a:gd name="T68" fmla="*/ 817 w 993"/>
                <a:gd name="T69" fmla="*/ 0 h 1052"/>
                <a:gd name="T70" fmla="*/ 841 w 993"/>
                <a:gd name="T71" fmla="*/ 843 h 1052"/>
                <a:gd name="T72" fmla="*/ 865 w 993"/>
                <a:gd name="T73" fmla="*/ 939 h 1052"/>
                <a:gd name="T74" fmla="*/ 889 w 993"/>
                <a:gd name="T75" fmla="*/ 883 h 1052"/>
                <a:gd name="T76" fmla="*/ 913 w 993"/>
                <a:gd name="T77" fmla="*/ 899 h 1052"/>
                <a:gd name="T78" fmla="*/ 929 w 993"/>
                <a:gd name="T79" fmla="*/ 947 h 1052"/>
                <a:gd name="T80" fmla="*/ 953 w 993"/>
                <a:gd name="T81" fmla="*/ 1011 h 1052"/>
                <a:gd name="T82" fmla="*/ 977 w 993"/>
                <a:gd name="T83" fmla="*/ 1027 h 1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93" h="1052">
                  <a:moveTo>
                    <a:pt x="0" y="16"/>
                  </a:moveTo>
                  <a:lnTo>
                    <a:pt x="8" y="530"/>
                  </a:lnTo>
                  <a:lnTo>
                    <a:pt x="16" y="642"/>
                  </a:lnTo>
                  <a:lnTo>
                    <a:pt x="24" y="626"/>
                  </a:lnTo>
                  <a:lnTo>
                    <a:pt x="32" y="803"/>
                  </a:lnTo>
                  <a:lnTo>
                    <a:pt x="40" y="835"/>
                  </a:lnTo>
                  <a:lnTo>
                    <a:pt x="48" y="747"/>
                  </a:lnTo>
                  <a:lnTo>
                    <a:pt x="56" y="819"/>
                  </a:lnTo>
                  <a:lnTo>
                    <a:pt x="64" y="883"/>
                  </a:lnTo>
                  <a:lnTo>
                    <a:pt x="72" y="851"/>
                  </a:lnTo>
                  <a:lnTo>
                    <a:pt x="80" y="747"/>
                  </a:lnTo>
                  <a:lnTo>
                    <a:pt x="88" y="811"/>
                  </a:lnTo>
                  <a:lnTo>
                    <a:pt x="96" y="779"/>
                  </a:lnTo>
                  <a:lnTo>
                    <a:pt x="104" y="939"/>
                  </a:lnTo>
                  <a:lnTo>
                    <a:pt x="112" y="875"/>
                  </a:lnTo>
                  <a:lnTo>
                    <a:pt x="120" y="931"/>
                  </a:lnTo>
                  <a:lnTo>
                    <a:pt x="128" y="987"/>
                  </a:lnTo>
                  <a:lnTo>
                    <a:pt x="136" y="987"/>
                  </a:lnTo>
                  <a:lnTo>
                    <a:pt x="144" y="1003"/>
                  </a:lnTo>
                  <a:lnTo>
                    <a:pt x="152" y="971"/>
                  </a:lnTo>
                  <a:lnTo>
                    <a:pt x="160" y="1011"/>
                  </a:lnTo>
                  <a:lnTo>
                    <a:pt x="160" y="1027"/>
                  </a:lnTo>
                  <a:lnTo>
                    <a:pt x="168" y="1019"/>
                  </a:lnTo>
                  <a:lnTo>
                    <a:pt x="176" y="1036"/>
                  </a:lnTo>
                  <a:lnTo>
                    <a:pt x="184" y="1036"/>
                  </a:lnTo>
                  <a:lnTo>
                    <a:pt x="192" y="1027"/>
                  </a:lnTo>
                  <a:lnTo>
                    <a:pt x="200" y="1036"/>
                  </a:lnTo>
                  <a:lnTo>
                    <a:pt x="208" y="1044"/>
                  </a:lnTo>
                  <a:lnTo>
                    <a:pt x="216" y="1036"/>
                  </a:lnTo>
                  <a:lnTo>
                    <a:pt x="224" y="1044"/>
                  </a:lnTo>
                  <a:lnTo>
                    <a:pt x="232" y="1036"/>
                  </a:lnTo>
                  <a:lnTo>
                    <a:pt x="240" y="1044"/>
                  </a:lnTo>
                  <a:lnTo>
                    <a:pt x="248" y="1027"/>
                  </a:lnTo>
                  <a:lnTo>
                    <a:pt x="256" y="1044"/>
                  </a:lnTo>
                  <a:lnTo>
                    <a:pt x="264" y="1044"/>
                  </a:lnTo>
                  <a:lnTo>
                    <a:pt x="272" y="1036"/>
                  </a:lnTo>
                  <a:lnTo>
                    <a:pt x="280" y="1052"/>
                  </a:lnTo>
                  <a:lnTo>
                    <a:pt x="288" y="1044"/>
                  </a:lnTo>
                  <a:lnTo>
                    <a:pt x="296" y="1044"/>
                  </a:lnTo>
                  <a:lnTo>
                    <a:pt x="304" y="1044"/>
                  </a:lnTo>
                  <a:lnTo>
                    <a:pt x="312" y="1044"/>
                  </a:lnTo>
                  <a:lnTo>
                    <a:pt x="320" y="1052"/>
                  </a:lnTo>
                  <a:lnTo>
                    <a:pt x="328" y="1036"/>
                  </a:lnTo>
                  <a:lnTo>
                    <a:pt x="336" y="1044"/>
                  </a:lnTo>
                  <a:lnTo>
                    <a:pt x="344" y="1052"/>
                  </a:lnTo>
                  <a:lnTo>
                    <a:pt x="352" y="1036"/>
                  </a:lnTo>
                  <a:lnTo>
                    <a:pt x="352" y="1027"/>
                  </a:lnTo>
                  <a:lnTo>
                    <a:pt x="360" y="1036"/>
                  </a:lnTo>
                  <a:lnTo>
                    <a:pt x="368" y="1036"/>
                  </a:lnTo>
                  <a:lnTo>
                    <a:pt x="376" y="1036"/>
                  </a:lnTo>
                  <a:lnTo>
                    <a:pt x="384" y="1036"/>
                  </a:lnTo>
                  <a:lnTo>
                    <a:pt x="392" y="1052"/>
                  </a:lnTo>
                  <a:lnTo>
                    <a:pt x="400" y="1036"/>
                  </a:lnTo>
                  <a:lnTo>
                    <a:pt x="408" y="1036"/>
                  </a:lnTo>
                  <a:lnTo>
                    <a:pt x="416" y="1044"/>
                  </a:lnTo>
                  <a:lnTo>
                    <a:pt x="424" y="1044"/>
                  </a:lnTo>
                  <a:lnTo>
                    <a:pt x="432" y="1044"/>
                  </a:lnTo>
                  <a:lnTo>
                    <a:pt x="440" y="1019"/>
                  </a:lnTo>
                  <a:lnTo>
                    <a:pt x="448" y="1044"/>
                  </a:lnTo>
                  <a:lnTo>
                    <a:pt x="456" y="1052"/>
                  </a:lnTo>
                  <a:lnTo>
                    <a:pt x="464" y="1011"/>
                  </a:lnTo>
                  <a:lnTo>
                    <a:pt x="472" y="1027"/>
                  </a:lnTo>
                  <a:lnTo>
                    <a:pt x="480" y="1027"/>
                  </a:lnTo>
                  <a:lnTo>
                    <a:pt x="488" y="1027"/>
                  </a:lnTo>
                  <a:lnTo>
                    <a:pt x="496" y="1044"/>
                  </a:lnTo>
                  <a:lnTo>
                    <a:pt x="504" y="1036"/>
                  </a:lnTo>
                  <a:lnTo>
                    <a:pt x="512" y="1044"/>
                  </a:lnTo>
                  <a:lnTo>
                    <a:pt x="520" y="1036"/>
                  </a:lnTo>
                  <a:lnTo>
                    <a:pt x="528" y="1044"/>
                  </a:lnTo>
                  <a:lnTo>
                    <a:pt x="537" y="1044"/>
                  </a:lnTo>
                  <a:lnTo>
                    <a:pt x="545" y="1036"/>
                  </a:lnTo>
                  <a:lnTo>
                    <a:pt x="553" y="1044"/>
                  </a:lnTo>
                  <a:lnTo>
                    <a:pt x="561" y="1044"/>
                  </a:lnTo>
                  <a:lnTo>
                    <a:pt x="569" y="1044"/>
                  </a:lnTo>
                  <a:lnTo>
                    <a:pt x="577" y="1044"/>
                  </a:lnTo>
                  <a:lnTo>
                    <a:pt x="585" y="1044"/>
                  </a:lnTo>
                  <a:lnTo>
                    <a:pt x="593" y="1044"/>
                  </a:lnTo>
                  <a:lnTo>
                    <a:pt x="601" y="1036"/>
                  </a:lnTo>
                  <a:lnTo>
                    <a:pt x="609" y="1036"/>
                  </a:lnTo>
                  <a:lnTo>
                    <a:pt x="617" y="1036"/>
                  </a:lnTo>
                  <a:lnTo>
                    <a:pt x="625" y="1027"/>
                  </a:lnTo>
                  <a:lnTo>
                    <a:pt x="633" y="1044"/>
                  </a:lnTo>
                  <a:lnTo>
                    <a:pt x="641" y="1027"/>
                  </a:lnTo>
                  <a:lnTo>
                    <a:pt x="649" y="1044"/>
                  </a:lnTo>
                  <a:lnTo>
                    <a:pt x="657" y="1019"/>
                  </a:lnTo>
                  <a:lnTo>
                    <a:pt x="665" y="1044"/>
                  </a:lnTo>
                  <a:lnTo>
                    <a:pt x="673" y="1036"/>
                  </a:lnTo>
                  <a:lnTo>
                    <a:pt x="681" y="1019"/>
                  </a:lnTo>
                  <a:lnTo>
                    <a:pt x="689" y="1027"/>
                  </a:lnTo>
                  <a:lnTo>
                    <a:pt x="697" y="1044"/>
                  </a:lnTo>
                  <a:lnTo>
                    <a:pt x="705" y="1036"/>
                  </a:lnTo>
                  <a:lnTo>
                    <a:pt x="713" y="1027"/>
                  </a:lnTo>
                  <a:lnTo>
                    <a:pt x="721" y="1027"/>
                  </a:lnTo>
                  <a:lnTo>
                    <a:pt x="729" y="1036"/>
                  </a:lnTo>
                  <a:lnTo>
                    <a:pt x="737" y="1044"/>
                  </a:lnTo>
                  <a:lnTo>
                    <a:pt x="745" y="1044"/>
                  </a:lnTo>
                  <a:lnTo>
                    <a:pt x="753" y="1036"/>
                  </a:lnTo>
                  <a:lnTo>
                    <a:pt x="761" y="907"/>
                  </a:lnTo>
                  <a:lnTo>
                    <a:pt x="769" y="755"/>
                  </a:lnTo>
                  <a:lnTo>
                    <a:pt x="777" y="738"/>
                  </a:lnTo>
                  <a:lnTo>
                    <a:pt x="785" y="706"/>
                  </a:lnTo>
                  <a:lnTo>
                    <a:pt x="793" y="594"/>
                  </a:lnTo>
                  <a:lnTo>
                    <a:pt x="801" y="626"/>
                  </a:lnTo>
                  <a:lnTo>
                    <a:pt x="809" y="249"/>
                  </a:lnTo>
                  <a:lnTo>
                    <a:pt x="817" y="0"/>
                  </a:lnTo>
                  <a:lnTo>
                    <a:pt x="825" y="369"/>
                  </a:lnTo>
                  <a:lnTo>
                    <a:pt x="833" y="891"/>
                  </a:lnTo>
                  <a:lnTo>
                    <a:pt x="841" y="843"/>
                  </a:lnTo>
                  <a:lnTo>
                    <a:pt x="849" y="891"/>
                  </a:lnTo>
                  <a:lnTo>
                    <a:pt x="857" y="923"/>
                  </a:lnTo>
                  <a:lnTo>
                    <a:pt x="865" y="939"/>
                  </a:lnTo>
                  <a:lnTo>
                    <a:pt x="873" y="915"/>
                  </a:lnTo>
                  <a:lnTo>
                    <a:pt x="881" y="939"/>
                  </a:lnTo>
                  <a:lnTo>
                    <a:pt x="889" y="883"/>
                  </a:lnTo>
                  <a:lnTo>
                    <a:pt x="897" y="955"/>
                  </a:lnTo>
                  <a:lnTo>
                    <a:pt x="905" y="995"/>
                  </a:lnTo>
                  <a:lnTo>
                    <a:pt x="913" y="899"/>
                  </a:lnTo>
                  <a:lnTo>
                    <a:pt x="921" y="971"/>
                  </a:lnTo>
                  <a:lnTo>
                    <a:pt x="929" y="979"/>
                  </a:lnTo>
                  <a:lnTo>
                    <a:pt x="929" y="947"/>
                  </a:lnTo>
                  <a:lnTo>
                    <a:pt x="937" y="1003"/>
                  </a:lnTo>
                  <a:lnTo>
                    <a:pt x="945" y="1003"/>
                  </a:lnTo>
                  <a:lnTo>
                    <a:pt x="953" y="1011"/>
                  </a:lnTo>
                  <a:lnTo>
                    <a:pt x="961" y="1011"/>
                  </a:lnTo>
                  <a:lnTo>
                    <a:pt x="969" y="1036"/>
                  </a:lnTo>
                  <a:lnTo>
                    <a:pt x="977" y="1027"/>
                  </a:lnTo>
                  <a:lnTo>
                    <a:pt x="985" y="1044"/>
                  </a:lnTo>
                  <a:lnTo>
                    <a:pt x="993" y="105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kumimoji="1" lang="ja-JP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60" name="Freeform 409"/>
            <p:cNvSpPr>
              <a:spLocks/>
            </p:cNvSpPr>
            <p:nvPr/>
          </p:nvSpPr>
          <p:spPr bwMode="auto">
            <a:xfrm>
              <a:off x="4228100" y="4223300"/>
              <a:ext cx="2087927" cy="819895"/>
            </a:xfrm>
            <a:custGeom>
              <a:avLst/>
              <a:gdLst>
                <a:gd name="T0" fmla="*/ 16 w 992"/>
                <a:gd name="T1" fmla="*/ 635 h 643"/>
                <a:gd name="T2" fmla="*/ 40 w 992"/>
                <a:gd name="T3" fmla="*/ 643 h 643"/>
                <a:gd name="T4" fmla="*/ 64 w 992"/>
                <a:gd name="T5" fmla="*/ 643 h 643"/>
                <a:gd name="T6" fmla="*/ 88 w 992"/>
                <a:gd name="T7" fmla="*/ 643 h 643"/>
                <a:gd name="T8" fmla="*/ 112 w 992"/>
                <a:gd name="T9" fmla="*/ 643 h 643"/>
                <a:gd name="T10" fmla="*/ 128 w 992"/>
                <a:gd name="T11" fmla="*/ 643 h 643"/>
                <a:gd name="T12" fmla="*/ 152 w 992"/>
                <a:gd name="T13" fmla="*/ 643 h 643"/>
                <a:gd name="T14" fmla="*/ 176 w 992"/>
                <a:gd name="T15" fmla="*/ 635 h 643"/>
                <a:gd name="T16" fmla="*/ 200 w 992"/>
                <a:gd name="T17" fmla="*/ 643 h 643"/>
                <a:gd name="T18" fmla="*/ 224 w 992"/>
                <a:gd name="T19" fmla="*/ 643 h 643"/>
                <a:gd name="T20" fmla="*/ 248 w 992"/>
                <a:gd name="T21" fmla="*/ 627 h 643"/>
                <a:gd name="T22" fmla="*/ 272 w 992"/>
                <a:gd name="T23" fmla="*/ 635 h 643"/>
                <a:gd name="T24" fmla="*/ 296 w 992"/>
                <a:gd name="T25" fmla="*/ 643 h 643"/>
                <a:gd name="T26" fmla="*/ 320 w 992"/>
                <a:gd name="T27" fmla="*/ 643 h 643"/>
                <a:gd name="T28" fmla="*/ 344 w 992"/>
                <a:gd name="T29" fmla="*/ 643 h 643"/>
                <a:gd name="T30" fmla="*/ 368 w 992"/>
                <a:gd name="T31" fmla="*/ 643 h 643"/>
                <a:gd name="T32" fmla="*/ 392 w 992"/>
                <a:gd name="T33" fmla="*/ 635 h 643"/>
                <a:gd name="T34" fmla="*/ 416 w 992"/>
                <a:gd name="T35" fmla="*/ 643 h 643"/>
                <a:gd name="T36" fmla="*/ 440 w 992"/>
                <a:gd name="T37" fmla="*/ 643 h 643"/>
                <a:gd name="T38" fmla="*/ 464 w 992"/>
                <a:gd name="T39" fmla="*/ 635 h 643"/>
                <a:gd name="T40" fmla="*/ 488 w 992"/>
                <a:gd name="T41" fmla="*/ 643 h 643"/>
                <a:gd name="T42" fmla="*/ 512 w 992"/>
                <a:gd name="T43" fmla="*/ 635 h 643"/>
                <a:gd name="T44" fmla="*/ 536 w 992"/>
                <a:gd name="T45" fmla="*/ 635 h 643"/>
                <a:gd name="T46" fmla="*/ 560 w 992"/>
                <a:gd name="T47" fmla="*/ 635 h 643"/>
                <a:gd name="T48" fmla="*/ 584 w 992"/>
                <a:gd name="T49" fmla="*/ 635 h 643"/>
                <a:gd name="T50" fmla="*/ 608 w 992"/>
                <a:gd name="T51" fmla="*/ 635 h 643"/>
                <a:gd name="T52" fmla="*/ 632 w 992"/>
                <a:gd name="T53" fmla="*/ 643 h 643"/>
                <a:gd name="T54" fmla="*/ 656 w 992"/>
                <a:gd name="T55" fmla="*/ 643 h 643"/>
                <a:gd name="T56" fmla="*/ 680 w 992"/>
                <a:gd name="T57" fmla="*/ 89 h 643"/>
                <a:gd name="T58" fmla="*/ 696 w 992"/>
                <a:gd name="T59" fmla="*/ 113 h 643"/>
                <a:gd name="T60" fmla="*/ 720 w 992"/>
                <a:gd name="T61" fmla="*/ 185 h 643"/>
                <a:gd name="T62" fmla="*/ 744 w 992"/>
                <a:gd name="T63" fmla="*/ 538 h 643"/>
                <a:gd name="T64" fmla="*/ 768 w 992"/>
                <a:gd name="T65" fmla="*/ 514 h 643"/>
                <a:gd name="T66" fmla="*/ 792 w 992"/>
                <a:gd name="T67" fmla="*/ 610 h 643"/>
                <a:gd name="T68" fmla="*/ 816 w 992"/>
                <a:gd name="T69" fmla="*/ 610 h 643"/>
                <a:gd name="T70" fmla="*/ 840 w 992"/>
                <a:gd name="T71" fmla="*/ 618 h 643"/>
                <a:gd name="T72" fmla="*/ 864 w 992"/>
                <a:gd name="T73" fmla="*/ 643 h 643"/>
                <a:gd name="T74" fmla="*/ 896 w 992"/>
                <a:gd name="T75" fmla="*/ 643 h 643"/>
                <a:gd name="T76" fmla="*/ 904 w 992"/>
                <a:gd name="T77" fmla="*/ 643 h 643"/>
                <a:gd name="T78" fmla="*/ 928 w 992"/>
                <a:gd name="T79" fmla="*/ 643 h 643"/>
                <a:gd name="T80" fmla="*/ 952 w 992"/>
                <a:gd name="T81" fmla="*/ 643 h 643"/>
                <a:gd name="T82" fmla="*/ 976 w 992"/>
                <a:gd name="T83" fmla="*/ 643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92" h="643">
                  <a:moveTo>
                    <a:pt x="0" y="643"/>
                  </a:moveTo>
                  <a:lnTo>
                    <a:pt x="8" y="643"/>
                  </a:lnTo>
                  <a:lnTo>
                    <a:pt x="16" y="635"/>
                  </a:lnTo>
                  <a:lnTo>
                    <a:pt x="24" y="643"/>
                  </a:lnTo>
                  <a:lnTo>
                    <a:pt x="32" y="643"/>
                  </a:lnTo>
                  <a:lnTo>
                    <a:pt x="40" y="643"/>
                  </a:lnTo>
                  <a:lnTo>
                    <a:pt x="48" y="643"/>
                  </a:lnTo>
                  <a:lnTo>
                    <a:pt x="56" y="643"/>
                  </a:lnTo>
                  <a:lnTo>
                    <a:pt x="64" y="643"/>
                  </a:lnTo>
                  <a:lnTo>
                    <a:pt x="72" y="643"/>
                  </a:lnTo>
                  <a:lnTo>
                    <a:pt x="80" y="643"/>
                  </a:lnTo>
                  <a:lnTo>
                    <a:pt x="88" y="643"/>
                  </a:lnTo>
                  <a:lnTo>
                    <a:pt x="96" y="643"/>
                  </a:lnTo>
                  <a:lnTo>
                    <a:pt x="104" y="635"/>
                  </a:lnTo>
                  <a:lnTo>
                    <a:pt x="112" y="643"/>
                  </a:lnTo>
                  <a:lnTo>
                    <a:pt x="128" y="643"/>
                  </a:lnTo>
                  <a:lnTo>
                    <a:pt x="120" y="643"/>
                  </a:lnTo>
                  <a:lnTo>
                    <a:pt x="128" y="643"/>
                  </a:lnTo>
                  <a:lnTo>
                    <a:pt x="136" y="643"/>
                  </a:lnTo>
                  <a:lnTo>
                    <a:pt x="144" y="643"/>
                  </a:lnTo>
                  <a:lnTo>
                    <a:pt x="152" y="643"/>
                  </a:lnTo>
                  <a:lnTo>
                    <a:pt x="160" y="635"/>
                  </a:lnTo>
                  <a:lnTo>
                    <a:pt x="168" y="635"/>
                  </a:lnTo>
                  <a:lnTo>
                    <a:pt x="176" y="635"/>
                  </a:lnTo>
                  <a:lnTo>
                    <a:pt x="184" y="635"/>
                  </a:lnTo>
                  <a:lnTo>
                    <a:pt x="192" y="643"/>
                  </a:lnTo>
                  <a:lnTo>
                    <a:pt x="200" y="643"/>
                  </a:lnTo>
                  <a:lnTo>
                    <a:pt x="208" y="635"/>
                  </a:lnTo>
                  <a:lnTo>
                    <a:pt x="216" y="635"/>
                  </a:lnTo>
                  <a:lnTo>
                    <a:pt x="224" y="643"/>
                  </a:lnTo>
                  <a:lnTo>
                    <a:pt x="232" y="643"/>
                  </a:lnTo>
                  <a:lnTo>
                    <a:pt x="240" y="635"/>
                  </a:lnTo>
                  <a:lnTo>
                    <a:pt x="248" y="627"/>
                  </a:lnTo>
                  <a:lnTo>
                    <a:pt x="256" y="635"/>
                  </a:lnTo>
                  <a:lnTo>
                    <a:pt x="264" y="643"/>
                  </a:lnTo>
                  <a:lnTo>
                    <a:pt x="272" y="635"/>
                  </a:lnTo>
                  <a:lnTo>
                    <a:pt x="280" y="643"/>
                  </a:lnTo>
                  <a:lnTo>
                    <a:pt x="288" y="635"/>
                  </a:lnTo>
                  <a:lnTo>
                    <a:pt x="296" y="643"/>
                  </a:lnTo>
                  <a:lnTo>
                    <a:pt x="304" y="635"/>
                  </a:lnTo>
                  <a:lnTo>
                    <a:pt x="312" y="635"/>
                  </a:lnTo>
                  <a:lnTo>
                    <a:pt x="320" y="643"/>
                  </a:lnTo>
                  <a:lnTo>
                    <a:pt x="328" y="643"/>
                  </a:lnTo>
                  <a:lnTo>
                    <a:pt x="336" y="635"/>
                  </a:lnTo>
                  <a:lnTo>
                    <a:pt x="344" y="643"/>
                  </a:lnTo>
                  <a:lnTo>
                    <a:pt x="352" y="643"/>
                  </a:lnTo>
                  <a:lnTo>
                    <a:pt x="360" y="643"/>
                  </a:lnTo>
                  <a:lnTo>
                    <a:pt x="368" y="643"/>
                  </a:lnTo>
                  <a:lnTo>
                    <a:pt x="376" y="643"/>
                  </a:lnTo>
                  <a:lnTo>
                    <a:pt x="384" y="635"/>
                  </a:lnTo>
                  <a:lnTo>
                    <a:pt x="392" y="635"/>
                  </a:lnTo>
                  <a:lnTo>
                    <a:pt x="400" y="643"/>
                  </a:lnTo>
                  <a:lnTo>
                    <a:pt x="408" y="643"/>
                  </a:lnTo>
                  <a:lnTo>
                    <a:pt x="416" y="643"/>
                  </a:lnTo>
                  <a:lnTo>
                    <a:pt x="424" y="635"/>
                  </a:lnTo>
                  <a:lnTo>
                    <a:pt x="432" y="643"/>
                  </a:lnTo>
                  <a:lnTo>
                    <a:pt x="440" y="643"/>
                  </a:lnTo>
                  <a:lnTo>
                    <a:pt x="448" y="643"/>
                  </a:lnTo>
                  <a:lnTo>
                    <a:pt x="456" y="643"/>
                  </a:lnTo>
                  <a:lnTo>
                    <a:pt x="464" y="635"/>
                  </a:lnTo>
                  <a:lnTo>
                    <a:pt x="472" y="643"/>
                  </a:lnTo>
                  <a:lnTo>
                    <a:pt x="480" y="635"/>
                  </a:lnTo>
                  <a:lnTo>
                    <a:pt x="488" y="643"/>
                  </a:lnTo>
                  <a:lnTo>
                    <a:pt x="496" y="643"/>
                  </a:lnTo>
                  <a:lnTo>
                    <a:pt x="504" y="643"/>
                  </a:lnTo>
                  <a:lnTo>
                    <a:pt x="512" y="635"/>
                  </a:lnTo>
                  <a:lnTo>
                    <a:pt x="520" y="635"/>
                  </a:lnTo>
                  <a:lnTo>
                    <a:pt x="528" y="618"/>
                  </a:lnTo>
                  <a:lnTo>
                    <a:pt x="536" y="635"/>
                  </a:lnTo>
                  <a:lnTo>
                    <a:pt x="544" y="643"/>
                  </a:lnTo>
                  <a:lnTo>
                    <a:pt x="552" y="643"/>
                  </a:lnTo>
                  <a:lnTo>
                    <a:pt x="560" y="635"/>
                  </a:lnTo>
                  <a:lnTo>
                    <a:pt x="568" y="635"/>
                  </a:lnTo>
                  <a:lnTo>
                    <a:pt x="576" y="643"/>
                  </a:lnTo>
                  <a:lnTo>
                    <a:pt x="584" y="635"/>
                  </a:lnTo>
                  <a:lnTo>
                    <a:pt x="592" y="643"/>
                  </a:lnTo>
                  <a:lnTo>
                    <a:pt x="600" y="643"/>
                  </a:lnTo>
                  <a:lnTo>
                    <a:pt x="608" y="635"/>
                  </a:lnTo>
                  <a:lnTo>
                    <a:pt x="616" y="643"/>
                  </a:lnTo>
                  <a:lnTo>
                    <a:pt x="624" y="635"/>
                  </a:lnTo>
                  <a:lnTo>
                    <a:pt x="632" y="643"/>
                  </a:lnTo>
                  <a:lnTo>
                    <a:pt x="640" y="643"/>
                  </a:lnTo>
                  <a:lnTo>
                    <a:pt x="648" y="635"/>
                  </a:lnTo>
                  <a:lnTo>
                    <a:pt x="656" y="643"/>
                  </a:lnTo>
                  <a:lnTo>
                    <a:pt x="664" y="643"/>
                  </a:lnTo>
                  <a:lnTo>
                    <a:pt x="672" y="627"/>
                  </a:lnTo>
                  <a:lnTo>
                    <a:pt x="680" y="89"/>
                  </a:lnTo>
                  <a:lnTo>
                    <a:pt x="688" y="233"/>
                  </a:lnTo>
                  <a:lnTo>
                    <a:pt x="696" y="161"/>
                  </a:lnTo>
                  <a:lnTo>
                    <a:pt x="696" y="113"/>
                  </a:lnTo>
                  <a:lnTo>
                    <a:pt x="704" y="0"/>
                  </a:lnTo>
                  <a:lnTo>
                    <a:pt x="712" y="177"/>
                  </a:lnTo>
                  <a:lnTo>
                    <a:pt x="720" y="185"/>
                  </a:lnTo>
                  <a:lnTo>
                    <a:pt x="728" y="40"/>
                  </a:lnTo>
                  <a:lnTo>
                    <a:pt x="736" y="442"/>
                  </a:lnTo>
                  <a:lnTo>
                    <a:pt x="744" y="538"/>
                  </a:lnTo>
                  <a:lnTo>
                    <a:pt x="752" y="602"/>
                  </a:lnTo>
                  <a:lnTo>
                    <a:pt x="760" y="546"/>
                  </a:lnTo>
                  <a:lnTo>
                    <a:pt x="768" y="514"/>
                  </a:lnTo>
                  <a:lnTo>
                    <a:pt x="776" y="618"/>
                  </a:lnTo>
                  <a:lnTo>
                    <a:pt x="784" y="586"/>
                  </a:lnTo>
                  <a:lnTo>
                    <a:pt x="792" y="610"/>
                  </a:lnTo>
                  <a:lnTo>
                    <a:pt x="800" y="594"/>
                  </a:lnTo>
                  <a:lnTo>
                    <a:pt x="808" y="594"/>
                  </a:lnTo>
                  <a:lnTo>
                    <a:pt x="816" y="610"/>
                  </a:lnTo>
                  <a:lnTo>
                    <a:pt x="824" y="618"/>
                  </a:lnTo>
                  <a:lnTo>
                    <a:pt x="832" y="610"/>
                  </a:lnTo>
                  <a:lnTo>
                    <a:pt x="840" y="618"/>
                  </a:lnTo>
                  <a:lnTo>
                    <a:pt x="848" y="635"/>
                  </a:lnTo>
                  <a:lnTo>
                    <a:pt x="856" y="643"/>
                  </a:lnTo>
                  <a:lnTo>
                    <a:pt x="864" y="643"/>
                  </a:lnTo>
                  <a:lnTo>
                    <a:pt x="872" y="643"/>
                  </a:lnTo>
                  <a:lnTo>
                    <a:pt x="880" y="643"/>
                  </a:lnTo>
                  <a:lnTo>
                    <a:pt x="896" y="643"/>
                  </a:lnTo>
                  <a:lnTo>
                    <a:pt x="888" y="643"/>
                  </a:lnTo>
                  <a:lnTo>
                    <a:pt x="896" y="643"/>
                  </a:lnTo>
                  <a:lnTo>
                    <a:pt x="904" y="643"/>
                  </a:lnTo>
                  <a:lnTo>
                    <a:pt x="912" y="635"/>
                  </a:lnTo>
                  <a:lnTo>
                    <a:pt x="920" y="643"/>
                  </a:lnTo>
                  <a:lnTo>
                    <a:pt x="928" y="643"/>
                  </a:lnTo>
                  <a:lnTo>
                    <a:pt x="936" y="643"/>
                  </a:lnTo>
                  <a:lnTo>
                    <a:pt x="944" y="643"/>
                  </a:lnTo>
                  <a:lnTo>
                    <a:pt x="952" y="643"/>
                  </a:lnTo>
                  <a:lnTo>
                    <a:pt x="960" y="643"/>
                  </a:lnTo>
                  <a:lnTo>
                    <a:pt x="968" y="643"/>
                  </a:lnTo>
                  <a:lnTo>
                    <a:pt x="976" y="643"/>
                  </a:lnTo>
                  <a:lnTo>
                    <a:pt x="984" y="643"/>
                  </a:lnTo>
                  <a:lnTo>
                    <a:pt x="992" y="643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kumimoji="1" lang="ja-JP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61" name="Freeform 410"/>
            <p:cNvSpPr>
              <a:spLocks/>
            </p:cNvSpPr>
            <p:nvPr/>
          </p:nvSpPr>
          <p:spPr bwMode="auto">
            <a:xfrm>
              <a:off x="6316029" y="4316384"/>
              <a:ext cx="2106871" cy="737013"/>
            </a:xfrm>
            <a:custGeom>
              <a:avLst/>
              <a:gdLst>
                <a:gd name="T0" fmla="*/ 16 w 1001"/>
                <a:gd name="T1" fmla="*/ 570 h 578"/>
                <a:gd name="T2" fmla="*/ 40 w 1001"/>
                <a:gd name="T3" fmla="*/ 570 h 578"/>
                <a:gd name="T4" fmla="*/ 64 w 1001"/>
                <a:gd name="T5" fmla="*/ 570 h 578"/>
                <a:gd name="T6" fmla="*/ 88 w 1001"/>
                <a:gd name="T7" fmla="*/ 570 h 578"/>
                <a:gd name="T8" fmla="*/ 113 w 1001"/>
                <a:gd name="T9" fmla="*/ 570 h 578"/>
                <a:gd name="T10" fmla="*/ 137 w 1001"/>
                <a:gd name="T11" fmla="*/ 570 h 578"/>
                <a:gd name="T12" fmla="*/ 161 w 1001"/>
                <a:gd name="T13" fmla="*/ 570 h 578"/>
                <a:gd name="T14" fmla="*/ 185 w 1001"/>
                <a:gd name="T15" fmla="*/ 570 h 578"/>
                <a:gd name="T16" fmla="*/ 209 w 1001"/>
                <a:gd name="T17" fmla="*/ 570 h 578"/>
                <a:gd name="T18" fmla="*/ 233 w 1001"/>
                <a:gd name="T19" fmla="*/ 570 h 578"/>
                <a:gd name="T20" fmla="*/ 257 w 1001"/>
                <a:gd name="T21" fmla="*/ 570 h 578"/>
                <a:gd name="T22" fmla="*/ 281 w 1001"/>
                <a:gd name="T23" fmla="*/ 578 h 578"/>
                <a:gd name="T24" fmla="*/ 305 w 1001"/>
                <a:gd name="T25" fmla="*/ 570 h 578"/>
                <a:gd name="T26" fmla="*/ 329 w 1001"/>
                <a:gd name="T27" fmla="*/ 570 h 578"/>
                <a:gd name="T28" fmla="*/ 353 w 1001"/>
                <a:gd name="T29" fmla="*/ 570 h 578"/>
                <a:gd name="T30" fmla="*/ 377 w 1001"/>
                <a:gd name="T31" fmla="*/ 570 h 578"/>
                <a:gd name="T32" fmla="*/ 401 w 1001"/>
                <a:gd name="T33" fmla="*/ 545 h 578"/>
                <a:gd name="T34" fmla="*/ 425 w 1001"/>
                <a:gd name="T35" fmla="*/ 562 h 578"/>
                <a:gd name="T36" fmla="*/ 449 w 1001"/>
                <a:gd name="T37" fmla="*/ 570 h 578"/>
                <a:gd name="T38" fmla="*/ 465 w 1001"/>
                <a:gd name="T39" fmla="*/ 570 h 578"/>
                <a:gd name="T40" fmla="*/ 489 w 1001"/>
                <a:gd name="T41" fmla="*/ 570 h 578"/>
                <a:gd name="T42" fmla="*/ 513 w 1001"/>
                <a:gd name="T43" fmla="*/ 562 h 578"/>
                <a:gd name="T44" fmla="*/ 537 w 1001"/>
                <a:gd name="T45" fmla="*/ 112 h 578"/>
                <a:gd name="T46" fmla="*/ 561 w 1001"/>
                <a:gd name="T47" fmla="*/ 313 h 578"/>
                <a:gd name="T48" fmla="*/ 585 w 1001"/>
                <a:gd name="T49" fmla="*/ 48 h 578"/>
                <a:gd name="T50" fmla="*/ 609 w 1001"/>
                <a:gd name="T51" fmla="*/ 505 h 578"/>
                <a:gd name="T52" fmla="*/ 633 w 1001"/>
                <a:gd name="T53" fmla="*/ 529 h 578"/>
                <a:gd name="T54" fmla="*/ 665 w 1001"/>
                <a:gd name="T55" fmla="*/ 529 h 578"/>
                <a:gd name="T56" fmla="*/ 673 w 1001"/>
                <a:gd name="T57" fmla="*/ 554 h 578"/>
                <a:gd name="T58" fmla="*/ 697 w 1001"/>
                <a:gd name="T59" fmla="*/ 570 h 578"/>
                <a:gd name="T60" fmla="*/ 721 w 1001"/>
                <a:gd name="T61" fmla="*/ 562 h 578"/>
                <a:gd name="T62" fmla="*/ 745 w 1001"/>
                <a:gd name="T63" fmla="*/ 570 h 578"/>
                <a:gd name="T64" fmla="*/ 769 w 1001"/>
                <a:gd name="T65" fmla="*/ 562 h 578"/>
                <a:gd name="T66" fmla="*/ 793 w 1001"/>
                <a:gd name="T67" fmla="*/ 562 h 578"/>
                <a:gd name="T68" fmla="*/ 817 w 1001"/>
                <a:gd name="T69" fmla="*/ 570 h 578"/>
                <a:gd name="T70" fmla="*/ 841 w 1001"/>
                <a:gd name="T71" fmla="*/ 562 h 578"/>
                <a:gd name="T72" fmla="*/ 865 w 1001"/>
                <a:gd name="T73" fmla="*/ 562 h 578"/>
                <a:gd name="T74" fmla="*/ 889 w 1001"/>
                <a:gd name="T75" fmla="*/ 554 h 578"/>
                <a:gd name="T76" fmla="*/ 913 w 1001"/>
                <a:gd name="T77" fmla="*/ 570 h 578"/>
                <a:gd name="T78" fmla="*/ 937 w 1001"/>
                <a:gd name="T79" fmla="*/ 562 h 578"/>
                <a:gd name="T80" fmla="*/ 961 w 1001"/>
                <a:gd name="T81" fmla="*/ 562 h 578"/>
                <a:gd name="T82" fmla="*/ 985 w 1001"/>
                <a:gd name="T83" fmla="*/ 562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01" h="578">
                  <a:moveTo>
                    <a:pt x="0" y="570"/>
                  </a:moveTo>
                  <a:lnTo>
                    <a:pt x="8" y="570"/>
                  </a:lnTo>
                  <a:lnTo>
                    <a:pt x="16" y="570"/>
                  </a:lnTo>
                  <a:lnTo>
                    <a:pt x="24" y="570"/>
                  </a:lnTo>
                  <a:lnTo>
                    <a:pt x="32" y="570"/>
                  </a:lnTo>
                  <a:lnTo>
                    <a:pt x="40" y="570"/>
                  </a:lnTo>
                  <a:lnTo>
                    <a:pt x="48" y="570"/>
                  </a:lnTo>
                  <a:lnTo>
                    <a:pt x="56" y="570"/>
                  </a:lnTo>
                  <a:lnTo>
                    <a:pt x="64" y="570"/>
                  </a:lnTo>
                  <a:lnTo>
                    <a:pt x="72" y="570"/>
                  </a:lnTo>
                  <a:lnTo>
                    <a:pt x="80" y="570"/>
                  </a:lnTo>
                  <a:lnTo>
                    <a:pt x="88" y="570"/>
                  </a:lnTo>
                  <a:lnTo>
                    <a:pt x="97" y="570"/>
                  </a:lnTo>
                  <a:lnTo>
                    <a:pt x="105" y="570"/>
                  </a:lnTo>
                  <a:lnTo>
                    <a:pt x="113" y="570"/>
                  </a:lnTo>
                  <a:lnTo>
                    <a:pt x="121" y="570"/>
                  </a:lnTo>
                  <a:lnTo>
                    <a:pt x="129" y="570"/>
                  </a:lnTo>
                  <a:lnTo>
                    <a:pt x="137" y="570"/>
                  </a:lnTo>
                  <a:lnTo>
                    <a:pt x="145" y="570"/>
                  </a:lnTo>
                  <a:lnTo>
                    <a:pt x="153" y="570"/>
                  </a:lnTo>
                  <a:lnTo>
                    <a:pt x="161" y="570"/>
                  </a:lnTo>
                  <a:lnTo>
                    <a:pt x="169" y="570"/>
                  </a:lnTo>
                  <a:lnTo>
                    <a:pt x="177" y="570"/>
                  </a:lnTo>
                  <a:lnTo>
                    <a:pt x="185" y="570"/>
                  </a:lnTo>
                  <a:lnTo>
                    <a:pt x="193" y="570"/>
                  </a:lnTo>
                  <a:lnTo>
                    <a:pt x="201" y="570"/>
                  </a:lnTo>
                  <a:lnTo>
                    <a:pt x="209" y="570"/>
                  </a:lnTo>
                  <a:lnTo>
                    <a:pt x="217" y="570"/>
                  </a:lnTo>
                  <a:lnTo>
                    <a:pt x="225" y="570"/>
                  </a:lnTo>
                  <a:lnTo>
                    <a:pt x="233" y="570"/>
                  </a:lnTo>
                  <a:lnTo>
                    <a:pt x="241" y="570"/>
                  </a:lnTo>
                  <a:lnTo>
                    <a:pt x="249" y="562"/>
                  </a:lnTo>
                  <a:lnTo>
                    <a:pt x="257" y="570"/>
                  </a:lnTo>
                  <a:lnTo>
                    <a:pt x="265" y="570"/>
                  </a:lnTo>
                  <a:lnTo>
                    <a:pt x="273" y="570"/>
                  </a:lnTo>
                  <a:lnTo>
                    <a:pt x="281" y="578"/>
                  </a:lnTo>
                  <a:lnTo>
                    <a:pt x="289" y="570"/>
                  </a:lnTo>
                  <a:lnTo>
                    <a:pt x="297" y="570"/>
                  </a:lnTo>
                  <a:lnTo>
                    <a:pt x="305" y="570"/>
                  </a:lnTo>
                  <a:lnTo>
                    <a:pt x="313" y="570"/>
                  </a:lnTo>
                  <a:lnTo>
                    <a:pt x="321" y="570"/>
                  </a:lnTo>
                  <a:lnTo>
                    <a:pt x="329" y="570"/>
                  </a:lnTo>
                  <a:lnTo>
                    <a:pt x="337" y="570"/>
                  </a:lnTo>
                  <a:lnTo>
                    <a:pt x="345" y="570"/>
                  </a:lnTo>
                  <a:lnTo>
                    <a:pt x="353" y="570"/>
                  </a:lnTo>
                  <a:lnTo>
                    <a:pt x="361" y="570"/>
                  </a:lnTo>
                  <a:lnTo>
                    <a:pt x="369" y="570"/>
                  </a:lnTo>
                  <a:lnTo>
                    <a:pt x="377" y="570"/>
                  </a:lnTo>
                  <a:lnTo>
                    <a:pt x="385" y="570"/>
                  </a:lnTo>
                  <a:lnTo>
                    <a:pt x="393" y="570"/>
                  </a:lnTo>
                  <a:lnTo>
                    <a:pt x="401" y="545"/>
                  </a:lnTo>
                  <a:lnTo>
                    <a:pt x="409" y="570"/>
                  </a:lnTo>
                  <a:lnTo>
                    <a:pt x="417" y="570"/>
                  </a:lnTo>
                  <a:lnTo>
                    <a:pt x="425" y="562"/>
                  </a:lnTo>
                  <a:lnTo>
                    <a:pt x="433" y="570"/>
                  </a:lnTo>
                  <a:lnTo>
                    <a:pt x="441" y="570"/>
                  </a:lnTo>
                  <a:lnTo>
                    <a:pt x="449" y="570"/>
                  </a:lnTo>
                  <a:lnTo>
                    <a:pt x="457" y="570"/>
                  </a:lnTo>
                  <a:lnTo>
                    <a:pt x="473" y="570"/>
                  </a:lnTo>
                  <a:lnTo>
                    <a:pt x="465" y="570"/>
                  </a:lnTo>
                  <a:lnTo>
                    <a:pt x="473" y="570"/>
                  </a:lnTo>
                  <a:lnTo>
                    <a:pt x="481" y="570"/>
                  </a:lnTo>
                  <a:lnTo>
                    <a:pt x="489" y="570"/>
                  </a:lnTo>
                  <a:lnTo>
                    <a:pt x="497" y="570"/>
                  </a:lnTo>
                  <a:lnTo>
                    <a:pt x="505" y="570"/>
                  </a:lnTo>
                  <a:lnTo>
                    <a:pt x="513" y="562"/>
                  </a:lnTo>
                  <a:lnTo>
                    <a:pt x="521" y="570"/>
                  </a:lnTo>
                  <a:lnTo>
                    <a:pt x="529" y="361"/>
                  </a:lnTo>
                  <a:lnTo>
                    <a:pt x="537" y="112"/>
                  </a:lnTo>
                  <a:lnTo>
                    <a:pt x="545" y="176"/>
                  </a:lnTo>
                  <a:lnTo>
                    <a:pt x="553" y="256"/>
                  </a:lnTo>
                  <a:lnTo>
                    <a:pt x="561" y="313"/>
                  </a:lnTo>
                  <a:lnTo>
                    <a:pt x="569" y="224"/>
                  </a:lnTo>
                  <a:lnTo>
                    <a:pt x="577" y="0"/>
                  </a:lnTo>
                  <a:lnTo>
                    <a:pt x="585" y="48"/>
                  </a:lnTo>
                  <a:lnTo>
                    <a:pt x="593" y="273"/>
                  </a:lnTo>
                  <a:lnTo>
                    <a:pt x="601" y="521"/>
                  </a:lnTo>
                  <a:lnTo>
                    <a:pt x="609" y="505"/>
                  </a:lnTo>
                  <a:lnTo>
                    <a:pt x="617" y="521"/>
                  </a:lnTo>
                  <a:lnTo>
                    <a:pt x="625" y="537"/>
                  </a:lnTo>
                  <a:lnTo>
                    <a:pt x="633" y="529"/>
                  </a:lnTo>
                  <a:lnTo>
                    <a:pt x="641" y="537"/>
                  </a:lnTo>
                  <a:lnTo>
                    <a:pt x="649" y="545"/>
                  </a:lnTo>
                  <a:lnTo>
                    <a:pt x="665" y="529"/>
                  </a:lnTo>
                  <a:lnTo>
                    <a:pt x="657" y="529"/>
                  </a:lnTo>
                  <a:lnTo>
                    <a:pt x="665" y="529"/>
                  </a:lnTo>
                  <a:lnTo>
                    <a:pt x="673" y="554"/>
                  </a:lnTo>
                  <a:lnTo>
                    <a:pt x="681" y="562"/>
                  </a:lnTo>
                  <a:lnTo>
                    <a:pt x="689" y="562"/>
                  </a:lnTo>
                  <a:lnTo>
                    <a:pt x="697" y="570"/>
                  </a:lnTo>
                  <a:lnTo>
                    <a:pt x="705" y="570"/>
                  </a:lnTo>
                  <a:lnTo>
                    <a:pt x="713" y="570"/>
                  </a:lnTo>
                  <a:lnTo>
                    <a:pt x="721" y="562"/>
                  </a:lnTo>
                  <a:lnTo>
                    <a:pt x="729" y="562"/>
                  </a:lnTo>
                  <a:lnTo>
                    <a:pt x="737" y="570"/>
                  </a:lnTo>
                  <a:lnTo>
                    <a:pt x="745" y="570"/>
                  </a:lnTo>
                  <a:lnTo>
                    <a:pt x="753" y="562"/>
                  </a:lnTo>
                  <a:lnTo>
                    <a:pt x="761" y="562"/>
                  </a:lnTo>
                  <a:lnTo>
                    <a:pt x="769" y="562"/>
                  </a:lnTo>
                  <a:lnTo>
                    <a:pt x="777" y="570"/>
                  </a:lnTo>
                  <a:lnTo>
                    <a:pt x="785" y="570"/>
                  </a:lnTo>
                  <a:lnTo>
                    <a:pt x="793" y="562"/>
                  </a:lnTo>
                  <a:lnTo>
                    <a:pt x="801" y="570"/>
                  </a:lnTo>
                  <a:lnTo>
                    <a:pt x="809" y="570"/>
                  </a:lnTo>
                  <a:lnTo>
                    <a:pt x="817" y="570"/>
                  </a:lnTo>
                  <a:lnTo>
                    <a:pt x="825" y="562"/>
                  </a:lnTo>
                  <a:lnTo>
                    <a:pt x="833" y="562"/>
                  </a:lnTo>
                  <a:lnTo>
                    <a:pt x="841" y="562"/>
                  </a:lnTo>
                  <a:lnTo>
                    <a:pt x="849" y="562"/>
                  </a:lnTo>
                  <a:lnTo>
                    <a:pt x="857" y="570"/>
                  </a:lnTo>
                  <a:lnTo>
                    <a:pt x="865" y="562"/>
                  </a:lnTo>
                  <a:lnTo>
                    <a:pt x="873" y="570"/>
                  </a:lnTo>
                  <a:lnTo>
                    <a:pt x="881" y="562"/>
                  </a:lnTo>
                  <a:lnTo>
                    <a:pt x="889" y="554"/>
                  </a:lnTo>
                  <a:lnTo>
                    <a:pt x="897" y="554"/>
                  </a:lnTo>
                  <a:lnTo>
                    <a:pt x="905" y="562"/>
                  </a:lnTo>
                  <a:lnTo>
                    <a:pt x="913" y="570"/>
                  </a:lnTo>
                  <a:lnTo>
                    <a:pt x="921" y="554"/>
                  </a:lnTo>
                  <a:lnTo>
                    <a:pt x="929" y="554"/>
                  </a:lnTo>
                  <a:lnTo>
                    <a:pt x="937" y="562"/>
                  </a:lnTo>
                  <a:lnTo>
                    <a:pt x="945" y="545"/>
                  </a:lnTo>
                  <a:lnTo>
                    <a:pt x="953" y="554"/>
                  </a:lnTo>
                  <a:lnTo>
                    <a:pt x="961" y="562"/>
                  </a:lnTo>
                  <a:lnTo>
                    <a:pt x="969" y="562"/>
                  </a:lnTo>
                  <a:lnTo>
                    <a:pt x="977" y="562"/>
                  </a:lnTo>
                  <a:lnTo>
                    <a:pt x="985" y="562"/>
                  </a:lnTo>
                  <a:lnTo>
                    <a:pt x="993" y="562"/>
                  </a:lnTo>
                  <a:lnTo>
                    <a:pt x="1001" y="56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kumimoji="1" lang="ja-JP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62" name="Freeform 411"/>
            <p:cNvSpPr>
              <a:spLocks/>
            </p:cNvSpPr>
            <p:nvPr/>
          </p:nvSpPr>
          <p:spPr bwMode="auto">
            <a:xfrm>
              <a:off x="8422900" y="4612209"/>
              <a:ext cx="1635404" cy="441188"/>
            </a:xfrm>
            <a:custGeom>
              <a:avLst/>
              <a:gdLst>
                <a:gd name="T0" fmla="*/ 8 w 777"/>
                <a:gd name="T1" fmla="*/ 338 h 346"/>
                <a:gd name="T2" fmla="*/ 24 w 777"/>
                <a:gd name="T3" fmla="*/ 338 h 346"/>
                <a:gd name="T4" fmla="*/ 40 w 777"/>
                <a:gd name="T5" fmla="*/ 330 h 346"/>
                <a:gd name="T6" fmla="*/ 56 w 777"/>
                <a:gd name="T7" fmla="*/ 338 h 346"/>
                <a:gd name="T8" fmla="*/ 72 w 777"/>
                <a:gd name="T9" fmla="*/ 338 h 346"/>
                <a:gd name="T10" fmla="*/ 88 w 777"/>
                <a:gd name="T11" fmla="*/ 330 h 346"/>
                <a:gd name="T12" fmla="*/ 104 w 777"/>
                <a:gd name="T13" fmla="*/ 330 h 346"/>
                <a:gd name="T14" fmla="*/ 120 w 777"/>
                <a:gd name="T15" fmla="*/ 338 h 346"/>
                <a:gd name="T16" fmla="*/ 136 w 777"/>
                <a:gd name="T17" fmla="*/ 330 h 346"/>
                <a:gd name="T18" fmla="*/ 152 w 777"/>
                <a:gd name="T19" fmla="*/ 330 h 346"/>
                <a:gd name="T20" fmla="*/ 168 w 777"/>
                <a:gd name="T21" fmla="*/ 330 h 346"/>
                <a:gd name="T22" fmla="*/ 184 w 777"/>
                <a:gd name="T23" fmla="*/ 330 h 346"/>
                <a:gd name="T24" fmla="*/ 200 w 777"/>
                <a:gd name="T25" fmla="*/ 322 h 346"/>
                <a:gd name="T26" fmla="*/ 216 w 777"/>
                <a:gd name="T27" fmla="*/ 322 h 346"/>
                <a:gd name="T28" fmla="*/ 224 w 777"/>
                <a:gd name="T29" fmla="*/ 330 h 346"/>
                <a:gd name="T30" fmla="*/ 240 w 777"/>
                <a:gd name="T31" fmla="*/ 338 h 346"/>
                <a:gd name="T32" fmla="*/ 256 w 777"/>
                <a:gd name="T33" fmla="*/ 313 h 346"/>
                <a:gd name="T34" fmla="*/ 272 w 777"/>
                <a:gd name="T35" fmla="*/ 330 h 346"/>
                <a:gd name="T36" fmla="*/ 288 w 777"/>
                <a:gd name="T37" fmla="*/ 322 h 346"/>
                <a:gd name="T38" fmla="*/ 304 w 777"/>
                <a:gd name="T39" fmla="*/ 330 h 346"/>
                <a:gd name="T40" fmla="*/ 320 w 777"/>
                <a:gd name="T41" fmla="*/ 330 h 346"/>
                <a:gd name="T42" fmla="*/ 336 w 777"/>
                <a:gd name="T43" fmla="*/ 330 h 346"/>
                <a:gd name="T44" fmla="*/ 352 w 777"/>
                <a:gd name="T45" fmla="*/ 322 h 346"/>
                <a:gd name="T46" fmla="*/ 368 w 777"/>
                <a:gd name="T47" fmla="*/ 257 h 346"/>
                <a:gd name="T48" fmla="*/ 384 w 777"/>
                <a:gd name="T49" fmla="*/ 121 h 346"/>
                <a:gd name="T50" fmla="*/ 400 w 777"/>
                <a:gd name="T51" fmla="*/ 145 h 346"/>
                <a:gd name="T52" fmla="*/ 416 w 777"/>
                <a:gd name="T53" fmla="*/ 65 h 346"/>
                <a:gd name="T54" fmla="*/ 424 w 777"/>
                <a:gd name="T55" fmla="*/ 97 h 346"/>
                <a:gd name="T56" fmla="*/ 440 w 777"/>
                <a:gd name="T57" fmla="*/ 185 h 346"/>
                <a:gd name="T58" fmla="*/ 456 w 777"/>
                <a:gd name="T59" fmla="*/ 322 h 346"/>
                <a:gd name="T60" fmla="*/ 472 w 777"/>
                <a:gd name="T61" fmla="*/ 330 h 346"/>
                <a:gd name="T62" fmla="*/ 488 w 777"/>
                <a:gd name="T63" fmla="*/ 313 h 346"/>
                <a:gd name="T64" fmla="*/ 504 w 777"/>
                <a:gd name="T65" fmla="*/ 330 h 346"/>
                <a:gd name="T66" fmla="*/ 520 w 777"/>
                <a:gd name="T67" fmla="*/ 297 h 346"/>
                <a:gd name="T68" fmla="*/ 536 w 777"/>
                <a:gd name="T69" fmla="*/ 297 h 346"/>
                <a:gd name="T70" fmla="*/ 552 w 777"/>
                <a:gd name="T71" fmla="*/ 305 h 346"/>
                <a:gd name="T72" fmla="*/ 568 w 777"/>
                <a:gd name="T73" fmla="*/ 338 h 346"/>
                <a:gd name="T74" fmla="*/ 584 w 777"/>
                <a:gd name="T75" fmla="*/ 322 h 346"/>
                <a:gd name="T76" fmla="*/ 600 w 777"/>
                <a:gd name="T77" fmla="*/ 338 h 346"/>
                <a:gd name="T78" fmla="*/ 616 w 777"/>
                <a:gd name="T79" fmla="*/ 330 h 346"/>
                <a:gd name="T80" fmla="*/ 633 w 777"/>
                <a:gd name="T81" fmla="*/ 338 h 346"/>
                <a:gd name="T82" fmla="*/ 649 w 777"/>
                <a:gd name="T83" fmla="*/ 338 h 346"/>
                <a:gd name="T84" fmla="*/ 665 w 777"/>
                <a:gd name="T85" fmla="*/ 338 h 346"/>
                <a:gd name="T86" fmla="*/ 681 w 777"/>
                <a:gd name="T87" fmla="*/ 346 h 346"/>
                <a:gd name="T88" fmla="*/ 697 w 777"/>
                <a:gd name="T89" fmla="*/ 338 h 346"/>
                <a:gd name="T90" fmla="*/ 713 w 777"/>
                <a:gd name="T91" fmla="*/ 338 h 346"/>
                <a:gd name="T92" fmla="*/ 729 w 777"/>
                <a:gd name="T93" fmla="*/ 338 h 346"/>
                <a:gd name="T94" fmla="*/ 745 w 777"/>
                <a:gd name="T95" fmla="*/ 338 h 346"/>
                <a:gd name="T96" fmla="*/ 761 w 777"/>
                <a:gd name="T97" fmla="*/ 338 h 346"/>
                <a:gd name="T98" fmla="*/ 777 w 777"/>
                <a:gd name="T99" fmla="*/ 330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77" h="346">
                  <a:moveTo>
                    <a:pt x="0" y="330"/>
                  </a:moveTo>
                  <a:lnTo>
                    <a:pt x="8" y="338"/>
                  </a:lnTo>
                  <a:lnTo>
                    <a:pt x="16" y="330"/>
                  </a:lnTo>
                  <a:lnTo>
                    <a:pt x="24" y="338"/>
                  </a:lnTo>
                  <a:lnTo>
                    <a:pt x="32" y="330"/>
                  </a:lnTo>
                  <a:lnTo>
                    <a:pt x="40" y="330"/>
                  </a:lnTo>
                  <a:lnTo>
                    <a:pt x="48" y="330"/>
                  </a:lnTo>
                  <a:lnTo>
                    <a:pt x="56" y="338"/>
                  </a:lnTo>
                  <a:lnTo>
                    <a:pt x="64" y="330"/>
                  </a:lnTo>
                  <a:lnTo>
                    <a:pt x="72" y="338"/>
                  </a:lnTo>
                  <a:lnTo>
                    <a:pt x="80" y="330"/>
                  </a:lnTo>
                  <a:lnTo>
                    <a:pt x="88" y="330"/>
                  </a:lnTo>
                  <a:lnTo>
                    <a:pt x="96" y="338"/>
                  </a:lnTo>
                  <a:lnTo>
                    <a:pt x="104" y="330"/>
                  </a:lnTo>
                  <a:lnTo>
                    <a:pt x="112" y="330"/>
                  </a:lnTo>
                  <a:lnTo>
                    <a:pt x="120" y="338"/>
                  </a:lnTo>
                  <a:lnTo>
                    <a:pt x="128" y="322"/>
                  </a:lnTo>
                  <a:lnTo>
                    <a:pt x="136" y="330"/>
                  </a:lnTo>
                  <a:lnTo>
                    <a:pt x="144" y="330"/>
                  </a:lnTo>
                  <a:lnTo>
                    <a:pt x="152" y="330"/>
                  </a:lnTo>
                  <a:lnTo>
                    <a:pt x="160" y="330"/>
                  </a:lnTo>
                  <a:lnTo>
                    <a:pt x="168" y="330"/>
                  </a:lnTo>
                  <a:lnTo>
                    <a:pt x="176" y="330"/>
                  </a:lnTo>
                  <a:lnTo>
                    <a:pt x="184" y="330"/>
                  </a:lnTo>
                  <a:lnTo>
                    <a:pt x="192" y="330"/>
                  </a:lnTo>
                  <a:lnTo>
                    <a:pt x="200" y="322"/>
                  </a:lnTo>
                  <a:lnTo>
                    <a:pt x="208" y="330"/>
                  </a:lnTo>
                  <a:lnTo>
                    <a:pt x="216" y="322"/>
                  </a:lnTo>
                  <a:lnTo>
                    <a:pt x="224" y="313"/>
                  </a:lnTo>
                  <a:lnTo>
                    <a:pt x="224" y="330"/>
                  </a:lnTo>
                  <a:lnTo>
                    <a:pt x="232" y="330"/>
                  </a:lnTo>
                  <a:lnTo>
                    <a:pt x="240" y="338"/>
                  </a:lnTo>
                  <a:lnTo>
                    <a:pt x="248" y="322"/>
                  </a:lnTo>
                  <a:lnTo>
                    <a:pt x="256" y="313"/>
                  </a:lnTo>
                  <a:lnTo>
                    <a:pt x="264" y="322"/>
                  </a:lnTo>
                  <a:lnTo>
                    <a:pt x="272" y="330"/>
                  </a:lnTo>
                  <a:lnTo>
                    <a:pt x="280" y="338"/>
                  </a:lnTo>
                  <a:lnTo>
                    <a:pt x="288" y="322"/>
                  </a:lnTo>
                  <a:lnTo>
                    <a:pt x="296" y="322"/>
                  </a:lnTo>
                  <a:lnTo>
                    <a:pt x="304" y="330"/>
                  </a:lnTo>
                  <a:lnTo>
                    <a:pt x="312" y="330"/>
                  </a:lnTo>
                  <a:lnTo>
                    <a:pt x="320" y="330"/>
                  </a:lnTo>
                  <a:lnTo>
                    <a:pt x="328" y="225"/>
                  </a:lnTo>
                  <a:lnTo>
                    <a:pt x="336" y="330"/>
                  </a:lnTo>
                  <a:lnTo>
                    <a:pt x="344" y="330"/>
                  </a:lnTo>
                  <a:lnTo>
                    <a:pt x="352" y="322"/>
                  </a:lnTo>
                  <a:lnTo>
                    <a:pt x="360" y="313"/>
                  </a:lnTo>
                  <a:lnTo>
                    <a:pt x="368" y="257"/>
                  </a:lnTo>
                  <a:lnTo>
                    <a:pt x="376" y="225"/>
                  </a:lnTo>
                  <a:lnTo>
                    <a:pt x="384" y="121"/>
                  </a:lnTo>
                  <a:lnTo>
                    <a:pt x="392" y="145"/>
                  </a:lnTo>
                  <a:lnTo>
                    <a:pt x="400" y="145"/>
                  </a:lnTo>
                  <a:lnTo>
                    <a:pt x="408" y="33"/>
                  </a:lnTo>
                  <a:lnTo>
                    <a:pt x="416" y="65"/>
                  </a:lnTo>
                  <a:lnTo>
                    <a:pt x="416" y="105"/>
                  </a:lnTo>
                  <a:lnTo>
                    <a:pt x="424" y="97"/>
                  </a:lnTo>
                  <a:lnTo>
                    <a:pt x="432" y="0"/>
                  </a:lnTo>
                  <a:lnTo>
                    <a:pt x="440" y="185"/>
                  </a:lnTo>
                  <a:lnTo>
                    <a:pt x="448" y="289"/>
                  </a:lnTo>
                  <a:lnTo>
                    <a:pt x="456" y="322"/>
                  </a:lnTo>
                  <a:lnTo>
                    <a:pt x="464" y="322"/>
                  </a:lnTo>
                  <a:lnTo>
                    <a:pt x="472" y="330"/>
                  </a:lnTo>
                  <a:lnTo>
                    <a:pt x="480" y="322"/>
                  </a:lnTo>
                  <a:lnTo>
                    <a:pt x="488" y="313"/>
                  </a:lnTo>
                  <a:lnTo>
                    <a:pt x="496" y="313"/>
                  </a:lnTo>
                  <a:lnTo>
                    <a:pt x="504" y="330"/>
                  </a:lnTo>
                  <a:lnTo>
                    <a:pt x="512" y="330"/>
                  </a:lnTo>
                  <a:lnTo>
                    <a:pt x="520" y="297"/>
                  </a:lnTo>
                  <a:lnTo>
                    <a:pt x="528" y="322"/>
                  </a:lnTo>
                  <a:lnTo>
                    <a:pt x="536" y="297"/>
                  </a:lnTo>
                  <a:lnTo>
                    <a:pt x="544" y="305"/>
                  </a:lnTo>
                  <a:lnTo>
                    <a:pt x="552" y="305"/>
                  </a:lnTo>
                  <a:lnTo>
                    <a:pt x="560" y="338"/>
                  </a:lnTo>
                  <a:lnTo>
                    <a:pt x="568" y="338"/>
                  </a:lnTo>
                  <a:lnTo>
                    <a:pt x="576" y="330"/>
                  </a:lnTo>
                  <a:lnTo>
                    <a:pt x="584" y="322"/>
                  </a:lnTo>
                  <a:lnTo>
                    <a:pt x="592" y="313"/>
                  </a:lnTo>
                  <a:lnTo>
                    <a:pt x="600" y="338"/>
                  </a:lnTo>
                  <a:lnTo>
                    <a:pt x="608" y="338"/>
                  </a:lnTo>
                  <a:lnTo>
                    <a:pt x="616" y="330"/>
                  </a:lnTo>
                  <a:lnTo>
                    <a:pt x="625" y="338"/>
                  </a:lnTo>
                  <a:lnTo>
                    <a:pt x="633" y="338"/>
                  </a:lnTo>
                  <a:lnTo>
                    <a:pt x="641" y="338"/>
                  </a:lnTo>
                  <a:lnTo>
                    <a:pt x="649" y="338"/>
                  </a:lnTo>
                  <a:lnTo>
                    <a:pt x="657" y="338"/>
                  </a:lnTo>
                  <a:lnTo>
                    <a:pt x="665" y="338"/>
                  </a:lnTo>
                  <a:lnTo>
                    <a:pt x="673" y="338"/>
                  </a:lnTo>
                  <a:lnTo>
                    <a:pt x="681" y="346"/>
                  </a:lnTo>
                  <a:lnTo>
                    <a:pt x="689" y="338"/>
                  </a:lnTo>
                  <a:lnTo>
                    <a:pt x="697" y="338"/>
                  </a:lnTo>
                  <a:lnTo>
                    <a:pt x="705" y="338"/>
                  </a:lnTo>
                  <a:lnTo>
                    <a:pt x="713" y="338"/>
                  </a:lnTo>
                  <a:lnTo>
                    <a:pt x="721" y="338"/>
                  </a:lnTo>
                  <a:lnTo>
                    <a:pt x="729" y="338"/>
                  </a:lnTo>
                  <a:lnTo>
                    <a:pt x="737" y="338"/>
                  </a:lnTo>
                  <a:lnTo>
                    <a:pt x="745" y="338"/>
                  </a:lnTo>
                  <a:lnTo>
                    <a:pt x="753" y="346"/>
                  </a:lnTo>
                  <a:lnTo>
                    <a:pt x="761" y="338"/>
                  </a:lnTo>
                  <a:lnTo>
                    <a:pt x="769" y="338"/>
                  </a:lnTo>
                  <a:lnTo>
                    <a:pt x="777" y="33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kumimoji="1" lang="ja-JP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63" name="Rectangle 412"/>
            <p:cNvSpPr>
              <a:spLocks noChangeArrowheads="1"/>
            </p:cNvSpPr>
            <p:nvPr/>
          </p:nvSpPr>
          <p:spPr bwMode="auto">
            <a:xfrm>
              <a:off x="4373806" y="5437888"/>
              <a:ext cx="1300279" cy="338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ja-JP" altLang="ja-JP" sz="12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Wrist angle</a:t>
              </a:r>
              <a:endParaRPr lang="ja-JP" altLang="ja-JP" sz="1200" dirty="0">
                <a:solidFill>
                  <a:prstClr val="black"/>
                </a:solidFill>
              </a:endParaRPr>
            </a:p>
          </p:txBody>
        </p:sp>
        <p:sp>
          <p:nvSpPr>
            <p:cNvPr id="64" name="Rectangle 413"/>
            <p:cNvSpPr>
              <a:spLocks noChangeArrowheads="1"/>
            </p:cNvSpPr>
            <p:nvPr/>
          </p:nvSpPr>
          <p:spPr bwMode="auto">
            <a:xfrm rot="16200000">
              <a:off x="-1435036" y="3919589"/>
              <a:ext cx="1781003" cy="394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ja-JP" altLang="ja-JP" sz="14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EMG voltage</a:t>
              </a:r>
              <a:endParaRPr lang="ja-JP" altLang="ja-JP" sz="1400" dirty="0">
                <a:solidFill>
                  <a:prstClr val="black"/>
                </a:solidFill>
              </a:endParaRPr>
            </a:p>
          </p:txBody>
        </p:sp>
        <p:sp>
          <p:nvSpPr>
            <p:cNvPr id="65" name="Rectangle 414"/>
            <p:cNvSpPr>
              <a:spLocks noChangeArrowheads="1"/>
            </p:cNvSpPr>
            <p:nvPr/>
          </p:nvSpPr>
          <p:spPr bwMode="auto">
            <a:xfrm>
              <a:off x="1389874" y="2635633"/>
              <a:ext cx="7584665" cy="394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ja-JP" altLang="ja-JP" sz="14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MVC for each wrist angle (time-varying EMG recording)</a:t>
              </a:r>
              <a:endParaRPr lang="ja-JP" altLang="ja-JP" sz="1400" dirty="0">
                <a:solidFill>
                  <a:prstClr val="black"/>
                </a:solidFill>
              </a:endParaRPr>
            </a:p>
          </p:txBody>
        </p:sp>
        <p:sp>
          <p:nvSpPr>
            <p:cNvPr id="66" name="Rectangle 415"/>
            <p:cNvSpPr>
              <a:spLocks noChangeArrowheads="1"/>
            </p:cNvSpPr>
            <p:nvPr/>
          </p:nvSpPr>
          <p:spPr bwMode="auto">
            <a:xfrm>
              <a:off x="50142" y="5032994"/>
              <a:ext cx="82401" cy="329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ja-JP" altLang="ja-JP" sz="1000">
                  <a:solidFill>
                    <a:srgbClr val="000000"/>
                  </a:solidFill>
                  <a:latin typeface="MS UI Gothic" panose="020B0600070205080204" pitchFamily="50" charset="-128"/>
                  <a:ea typeface="MS UI Gothic" panose="020B0600070205080204" pitchFamily="50" charset="-128"/>
                </a:rPr>
                <a:t> </a:t>
              </a:r>
              <a:endParaRPr lang="ja-JP" altLang="ja-JP" sz="1000">
                <a:solidFill>
                  <a:prstClr val="black"/>
                </a:solidFill>
              </a:endParaRPr>
            </a:p>
          </p:txBody>
        </p:sp>
        <p:sp>
          <p:nvSpPr>
            <p:cNvPr id="67" name="Line 393"/>
            <p:cNvSpPr>
              <a:spLocks noChangeShapeType="1"/>
            </p:cNvSpPr>
            <p:nvPr/>
          </p:nvSpPr>
          <p:spPr bwMode="auto">
            <a:xfrm flipH="1">
              <a:off x="10003554" y="3355871"/>
              <a:ext cx="9729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kumimoji="1" lang="ja-JP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68" name="Rectangle 416"/>
            <p:cNvSpPr>
              <a:spLocks noChangeArrowheads="1"/>
            </p:cNvSpPr>
            <p:nvPr/>
          </p:nvSpPr>
          <p:spPr bwMode="auto">
            <a:xfrm>
              <a:off x="10035027" y="3005572"/>
              <a:ext cx="82401" cy="329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ja-JP" altLang="ja-JP" sz="1000">
                  <a:solidFill>
                    <a:srgbClr val="000000"/>
                  </a:solidFill>
                  <a:latin typeface="MS UI Gothic" panose="020B0600070205080204" pitchFamily="50" charset="-128"/>
                  <a:ea typeface="MS UI Gothic" panose="020B0600070205080204" pitchFamily="50" charset="-128"/>
                </a:rPr>
                <a:t> </a:t>
              </a:r>
              <a:endParaRPr lang="ja-JP" altLang="ja-JP" sz="1000">
                <a:solidFill>
                  <a:prstClr val="black"/>
                </a:solidFill>
              </a:endParaRPr>
            </a:p>
          </p:txBody>
        </p:sp>
        <p:sp>
          <p:nvSpPr>
            <p:cNvPr id="69" name="Rectangle 417"/>
            <p:cNvSpPr>
              <a:spLocks noChangeArrowheads="1"/>
            </p:cNvSpPr>
            <p:nvPr/>
          </p:nvSpPr>
          <p:spPr bwMode="auto">
            <a:xfrm>
              <a:off x="7875512" y="3177151"/>
              <a:ext cx="2050587" cy="53123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kumimoji="1" lang="ja-JP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70" name="Rectangle 418"/>
            <p:cNvSpPr>
              <a:spLocks noChangeArrowheads="1"/>
            </p:cNvSpPr>
            <p:nvPr/>
          </p:nvSpPr>
          <p:spPr bwMode="auto">
            <a:xfrm>
              <a:off x="7875512" y="3177151"/>
              <a:ext cx="2050587" cy="531230"/>
            </a:xfrm>
            <a:prstGeom prst="rect">
              <a:avLst/>
            </a:prstGeom>
            <a:noFill/>
            <a:ln w="0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kumimoji="1" lang="ja-JP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71" name="Line 419"/>
            <p:cNvSpPr>
              <a:spLocks noChangeShapeType="1"/>
            </p:cNvSpPr>
            <p:nvPr/>
          </p:nvSpPr>
          <p:spPr bwMode="auto">
            <a:xfrm>
              <a:off x="7875512" y="3177151"/>
              <a:ext cx="205058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kumimoji="1" lang="ja-JP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72" name="Line 420"/>
            <p:cNvSpPr>
              <a:spLocks noChangeShapeType="1"/>
            </p:cNvSpPr>
            <p:nvPr/>
          </p:nvSpPr>
          <p:spPr bwMode="auto">
            <a:xfrm>
              <a:off x="7875513" y="3577814"/>
              <a:ext cx="205058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kumimoji="1" lang="ja-JP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73" name="Line 421"/>
            <p:cNvSpPr>
              <a:spLocks noChangeShapeType="1"/>
            </p:cNvSpPr>
            <p:nvPr/>
          </p:nvSpPr>
          <p:spPr bwMode="auto">
            <a:xfrm flipV="1">
              <a:off x="9926098" y="3177150"/>
              <a:ext cx="0" cy="3855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kumimoji="1" lang="ja-JP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74" name="Line 422"/>
            <p:cNvSpPr>
              <a:spLocks noChangeShapeType="1"/>
            </p:cNvSpPr>
            <p:nvPr/>
          </p:nvSpPr>
          <p:spPr bwMode="auto">
            <a:xfrm flipV="1">
              <a:off x="7875513" y="3177150"/>
              <a:ext cx="0" cy="3855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kumimoji="1" lang="ja-JP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75" name="Line 423"/>
            <p:cNvSpPr>
              <a:spLocks noChangeShapeType="1"/>
            </p:cNvSpPr>
            <p:nvPr/>
          </p:nvSpPr>
          <p:spPr bwMode="auto">
            <a:xfrm>
              <a:off x="7875513" y="3577814"/>
              <a:ext cx="205058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kumimoji="1" lang="ja-JP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76" name="Line 424"/>
            <p:cNvSpPr>
              <a:spLocks noChangeShapeType="1"/>
            </p:cNvSpPr>
            <p:nvPr/>
          </p:nvSpPr>
          <p:spPr bwMode="auto">
            <a:xfrm flipV="1">
              <a:off x="7875513" y="3177150"/>
              <a:ext cx="0" cy="3855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kumimoji="1" lang="ja-JP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77" name="Line 425"/>
            <p:cNvSpPr>
              <a:spLocks noChangeShapeType="1"/>
            </p:cNvSpPr>
            <p:nvPr/>
          </p:nvSpPr>
          <p:spPr bwMode="auto">
            <a:xfrm>
              <a:off x="7875512" y="3177151"/>
              <a:ext cx="205058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kumimoji="1" lang="ja-JP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78" name="Line 426"/>
            <p:cNvSpPr>
              <a:spLocks noChangeShapeType="1"/>
            </p:cNvSpPr>
            <p:nvPr/>
          </p:nvSpPr>
          <p:spPr bwMode="auto">
            <a:xfrm>
              <a:off x="7875513" y="3577814"/>
              <a:ext cx="205058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kumimoji="1" lang="ja-JP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79" name="Line 427"/>
            <p:cNvSpPr>
              <a:spLocks noChangeShapeType="1"/>
            </p:cNvSpPr>
            <p:nvPr/>
          </p:nvSpPr>
          <p:spPr bwMode="auto">
            <a:xfrm flipV="1">
              <a:off x="9926098" y="3177150"/>
              <a:ext cx="0" cy="3855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kumimoji="1" lang="ja-JP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80" name="Line 428"/>
            <p:cNvSpPr>
              <a:spLocks noChangeShapeType="1"/>
            </p:cNvSpPr>
            <p:nvPr/>
          </p:nvSpPr>
          <p:spPr bwMode="auto">
            <a:xfrm flipV="1">
              <a:off x="7875513" y="3177150"/>
              <a:ext cx="0" cy="3855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kumimoji="1" lang="ja-JP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81" name="Rectangle 431"/>
            <p:cNvSpPr>
              <a:spLocks noChangeArrowheads="1"/>
            </p:cNvSpPr>
            <p:nvPr/>
          </p:nvSpPr>
          <p:spPr bwMode="auto">
            <a:xfrm>
              <a:off x="9179663" y="3202081"/>
              <a:ext cx="717574" cy="329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ja-JP" sz="10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F</a:t>
              </a:r>
              <a:r>
                <a:rPr lang="ja-JP" altLang="ja-JP" sz="10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lexor</a:t>
              </a:r>
              <a:endParaRPr lang="ja-JP" altLang="ja-JP" sz="1000" dirty="0">
                <a:solidFill>
                  <a:prstClr val="black"/>
                </a:solidFill>
              </a:endParaRPr>
            </a:p>
          </p:txBody>
        </p:sp>
        <p:sp>
          <p:nvSpPr>
            <p:cNvPr id="82" name="Line 432"/>
            <p:cNvSpPr>
              <a:spLocks noChangeShapeType="1"/>
            </p:cNvSpPr>
            <p:nvPr/>
          </p:nvSpPr>
          <p:spPr bwMode="auto">
            <a:xfrm>
              <a:off x="8049800" y="3385143"/>
              <a:ext cx="8714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kumimoji="1" lang="ja-JP" altLang="en-US" sz="1000">
                <a:solidFill>
                  <a:prstClr val="black"/>
                </a:solidFill>
              </a:endParaRPr>
            </a:p>
          </p:txBody>
        </p:sp>
        <p:pic>
          <p:nvPicPr>
            <p:cNvPr id="83" name="図 131" descr="C:\Users\Junki\Desktop\documents-export-2013-07-25\IMG_4388.JPG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883755" y="6039177"/>
              <a:ext cx="1814662" cy="135525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4" name="図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176" y="3328998"/>
            <a:ext cx="1517880" cy="1133726"/>
          </a:xfrm>
          <a:prstGeom prst="rect">
            <a:avLst/>
          </a:prstGeom>
        </p:spPr>
      </p:pic>
      <p:sp>
        <p:nvSpPr>
          <p:cNvPr id="85" name="円/楕円 4"/>
          <p:cNvSpPr/>
          <p:nvPr/>
        </p:nvSpPr>
        <p:spPr>
          <a:xfrm>
            <a:off x="7954301" y="3858823"/>
            <a:ext cx="200050" cy="20679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</a:endParaRPr>
          </a:p>
        </p:txBody>
      </p:sp>
      <p:cxnSp>
        <p:nvCxnSpPr>
          <p:cNvPr id="86" name="直線コネクタ 134"/>
          <p:cNvCxnSpPr/>
          <p:nvPr/>
        </p:nvCxnSpPr>
        <p:spPr>
          <a:xfrm flipH="1">
            <a:off x="8118944" y="3705017"/>
            <a:ext cx="240606" cy="14478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85221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23399" y="11564"/>
            <a:ext cx="75430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600" b="1" i="0" u="none" strike="noStrike" dirty="0">
                <a:solidFill>
                  <a:srgbClr val="4192B5"/>
                </a:solidFill>
                <a:latin typeface="Arial"/>
                <a:cs typeface="Arial"/>
              </a:rPr>
              <a:t>EMG Calibration</a:t>
            </a:r>
          </a:p>
        </p:txBody>
      </p:sp>
      <p:pic>
        <p:nvPicPr>
          <p:cNvPr id="5" name="図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3528" y="1885914"/>
            <a:ext cx="1777147" cy="1361839"/>
          </a:xfrm>
          <a:prstGeom prst="rect">
            <a:avLst/>
          </a:prstGeom>
        </p:spPr>
      </p:pic>
      <p:sp>
        <p:nvSpPr>
          <p:cNvPr id="6" name="円/楕円 13"/>
          <p:cNvSpPr/>
          <p:nvPr/>
        </p:nvSpPr>
        <p:spPr>
          <a:xfrm>
            <a:off x="1073793" y="2599206"/>
            <a:ext cx="124252" cy="124252"/>
          </a:xfrm>
          <a:prstGeom prst="ellipse">
            <a:avLst/>
          </a:prstGeom>
          <a:solidFill>
            <a:srgbClr val="0070C0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algn="ctr" defTabSz="3762024">
              <a:defRPr/>
            </a:pPr>
            <a:endParaRPr lang="ja-JP" altLang="en-US" sz="1200" ker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円/楕円 14"/>
          <p:cNvSpPr/>
          <p:nvPr/>
        </p:nvSpPr>
        <p:spPr>
          <a:xfrm>
            <a:off x="949541" y="2454245"/>
            <a:ext cx="124252" cy="124252"/>
          </a:xfrm>
          <a:prstGeom prst="ellipse">
            <a:avLst/>
          </a:prstGeom>
          <a:solidFill>
            <a:srgbClr val="0070C0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algn="ctr" defTabSz="3762024">
              <a:defRPr/>
            </a:pPr>
            <a:endParaRPr lang="ja-JP" altLang="en-US" sz="1200" ker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円/楕円 15"/>
          <p:cNvSpPr/>
          <p:nvPr/>
        </p:nvSpPr>
        <p:spPr>
          <a:xfrm>
            <a:off x="794227" y="2764875"/>
            <a:ext cx="124252" cy="124252"/>
          </a:xfrm>
          <a:prstGeom prst="ellipse">
            <a:avLst/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algn="ctr" defTabSz="3762024">
              <a:defRPr/>
            </a:pPr>
            <a:endParaRPr lang="ja-JP" altLang="en-US" sz="1200" ker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円/楕円 16"/>
          <p:cNvSpPr/>
          <p:nvPr/>
        </p:nvSpPr>
        <p:spPr>
          <a:xfrm>
            <a:off x="871053" y="2930544"/>
            <a:ext cx="124252" cy="124252"/>
          </a:xfrm>
          <a:prstGeom prst="ellipse">
            <a:avLst/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algn="ctr" defTabSz="3762024">
              <a:defRPr/>
            </a:pPr>
            <a:endParaRPr lang="ja-JP" altLang="en-US" sz="1200" ker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直線コネクタ 17"/>
          <p:cNvCxnSpPr>
            <a:stCxn id="7" idx="6"/>
          </p:cNvCxnSpPr>
          <p:nvPr/>
        </p:nvCxnSpPr>
        <p:spPr>
          <a:xfrm flipV="1">
            <a:off x="1073793" y="2516371"/>
            <a:ext cx="1371114" cy="1"/>
          </a:xfrm>
          <a:prstGeom prst="line">
            <a:avLst/>
          </a:prstGeom>
          <a:noFill/>
          <a:ln w="50800" cap="flat" cmpd="sng" algn="ctr">
            <a:solidFill>
              <a:srgbClr val="0070C0"/>
            </a:solidFill>
            <a:prstDash val="solid"/>
          </a:ln>
          <a:effectLst/>
        </p:spPr>
      </p:cxnSp>
      <p:cxnSp>
        <p:nvCxnSpPr>
          <p:cNvPr id="11" name="直線コネクタ 18"/>
          <p:cNvCxnSpPr/>
          <p:nvPr/>
        </p:nvCxnSpPr>
        <p:spPr>
          <a:xfrm>
            <a:off x="1146273" y="2661332"/>
            <a:ext cx="1298634" cy="10353"/>
          </a:xfrm>
          <a:prstGeom prst="line">
            <a:avLst/>
          </a:prstGeom>
          <a:noFill/>
          <a:ln w="50800" cap="flat" cmpd="sng" algn="ctr">
            <a:solidFill>
              <a:srgbClr val="0070C0"/>
            </a:solidFill>
            <a:prstDash val="solid"/>
          </a:ln>
          <a:effectLst/>
        </p:spPr>
      </p:cxnSp>
      <p:cxnSp>
        <p:nvCxnSpPr>
          <p:cNvPr id="12" name="直線コネクタ 19"/>
          <p:cNvCxnSpPr/>
          <p:nvPr/>
        </p:nvCxnSpPr>
        <p:spPr>
          <a:xfrm flipV="1">
            <a:off x="908124" y="2827001"/>
            <a:ext cx="1536783" cy="10355"/>
          </a:xfrm>
          <a:prstGeom prst="line">
            <a:avLst/>
          </a:prstGeom>
          <a:noFill/>
          <a:ln w="50800" cap="flat" cmpd="sng" algn="ctr">
            <a:solidFill>
              <a:srgbClr val="002060"/>
            </a:solidFill>
            <a:prstDash val="solid"/>
          </a:ln>
          <a:effectLst/>
        </p:spPr>
      </p:cxnSp>
      <p:cxnSp>
        <p:nvCxnSpPr>
          <p:cNvPr id="13" name="直線コネクタ 20"/>
          <p:cNvCxnSpPr/>
          <p:nvPr/>
        </p:nvCxnSpPr>
        <p:spPr>
          <a:xfrm flipV="1">
            <a:off x="976129" y="3000434"/>
            <a:ext cx="1468778" cy="12943"/>
          </a:xfrm>
          <a:prstGeom prst="line">
            <a:avLst/>
          </a:prstGeom>
          <a:noFill/>
          <a:ln w="50800" cap="flat" cmpd="sng" algn="ctr">
            <a:solidFill>
              <a:srgbClr val="002060"/>
            </a:solidFill>
            <a:prstDash val="solid"/>
          </a:ln>
          <a:effectLst/>
        </p:spPr>
      </p:cxnSp>
      <p:sp>
        <p:nvSpPr>
          <p:cNvPr id="16" name="正方形/長方形 25"/>
          <p:cNvSpPr/>
          <p:nvPr/>
        </p:nvSpPr>
        <p:spPr>
          <a:xfrm>
            <a:off x="2433529" y="2355332"/>
            <a:ext cx="876794" cy="786928"/>
          </a:xfrm>
          <a:prstGeom prst="rect">
            <a:avLst/>
          </a:prstGeom>
          <a:solidFill>
            <a:srgbClr val="1F497D">
              <a:lumMod val="60000"/>
              <a:lumOff val="40000"/>
            </a:srgbClr>
          </a:solidFill>
          <a:ln w="25400" cap="flat" cmpd="sng" algn="ctr">
            <a:solidFill>
              <a:srgbClr val="1F497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762024">
              <a:defRPr/>
            </a:pPr>
            <a:r>
              <a:rPr lang="en-US" altLang="ja-JP" sz="12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Measured </a:t>
            </a:r>
          </a:p>
          <a:p>
            <a:pPr algn="ctr" defTabSz="3762024">
              <a:defRPr/>
            </a:pPr>
            <a:r>
              <a:rPr lang="en-US" altLang="ja-JP" sz="12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EMG data</a:t>
            </a:r>
          </a:p>
        </p:txBody>
      </p:sp>
      <p:sp>
        <p:nvSpPr>
          <p:cNvPr id="17" name="正方形/長方形 34"/>
          <p:cNvSpPr/>
          <p:nvPr/>
        </p:nvSpPr>
        <p:spPr>
          <a:xfrm>
            <a:off x="252928" y="3468672"/>
            <a:ext cx="1016625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dk1"/>
            </a:solidFill>
          </a:ln>
        </p:spPr>
        <p:txBody>
          <a:bodyPr wrap="none">
            <a:spAutoFit/>
          </a:bodyPr>
          <a:lstStyle/>
          <a:p>
            <a:r>
              <a:rPr kumimoji="1"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EMG sensors</a:t>
            </a:r>
            <a:endParaRPr kumimoji="1"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18" name="正方形/長方形 70"/>
          <p:cNvSpPr/>
          <p:nvPr/>
        </p:nvSpPr>
        <p:spPr>
          <a:xfrm>
            <a:off x="4096985" y="2355332"/>
            <a:ext cx="1145812" cy="786928"/>
          </a:xfrm>
          <a:prstGeom prst="rect">
            <a:avLst/>
          </a:prstGeom>
          <a:solidFill>
            <a:schemeClr val="accent4">
              <a:lumMod val="75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3762024">
              <a:defRPr/>
            </a:pPr>
            <a:r>
              <a:rPr lang="en-US" altLang="ja-JP" sz="12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normalization</a:t>
            </a:r>
          </a:p>
        </p:txBody>
      </p:sp>
      <p:cxnSp>
        <p:nvCxnSpPr>
          <p:cNvPr id="19" name="直線矢印コネクタ 71"/>
          <p:cNvCxnSpPr>
            <a:stCxn id="18" idx="3"/>
          </p:cNvCxnSpPr>
          <p:nvPr/>
        </p:nvCxnSpPr>
        <p:spPr>
          <a:xfrm>
            <a:off x="5242797" y="2748796"/>
            <a:ext cx="755780" cy="0"/>
          </a:xfrm>
          <a:prstGeom prst="straightConnector1">
            <a:avLst/>
          </a:prstGeom>
          <a:noFill/>
          <a:ln w="635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sp>
        <p:nvSpPr>
          <p:cNvPr id="20" name="正方形/長方形 72"/>
          <p:cNvSpPr/>
          <p:nvPr/>
        </p:nvSpPr>
        <p:spPr>
          <a:xfrm>
            <a:off x="5983653" y="2355332"/>
            <a:ext cx="1052208" cy="786928"/>
          </a:xfrm>
          <a:prstGeom prst="rect">
            <a:avLst/>
          </a:prstGeom>
          <a:solidFill>
            <a:srgbClr val="C0504D">
              <a:lumMod val="75000"/>
            </a:srgbClr>
          </a:solidFill>
          <a:ln w="25400" cap="flat" cmpd="sng" algn="ctr">
            <a:solidFill>
              <a:srgbClr val="C0504D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762024">
              <a:defRPr/>
            </a:pPr>
            <a:r>
              <a:rPr lang="en-US" altLang="ja-JP" sz="12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EMG signals</a:t>
            </a:r>
          </a:p>
        </p:txBody>
      </p:sp>
      <p:cxnSp>
        <p:nvCxnSpPr>
          <p:cNvPr id="21" name="直線矢印コネクタ 73"/>
          <p:cNvCxnSpPr>
            <a:stCxn id="16" idx="3"/>
            <a:endCxn id="18" idx="1"/>
          </p:cNvCxnSpPr>
          <p:nvPr/>
        </p:nvCxnSpPr>
        <p:spPr>
          <a:xfrm>
            <a:off x="3310323" y="2748796"/>
            <a:ext cx="786662" cy="0"/>
          </a:xfrm>
          <a:prstGeom prst="straightConnector1">
            <a:avLst/>
          </a:prstGeom>
          <a:noFill/>
          <a:ln w="635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22" name="直線矢印コネクタ 74"/>
          <p:cNvCxnSpPr>
            <a:stCxn id="20" idx="3"/>
          </p:cNvCxnSpPr>
          <p:nvPr/>
        </p:nvCxnSpPr>
        <p:spPr>
          <a:xfrm>
            <a:off x="7035861" y="2748796"/>
            <a:ext cx="854335" cy="0"/>
          </a:xfrm>
          <a:prstGeom prst="straightConnector1">
            <a:avLst/>
          </a:prstGeom>
          <a:noFill/>
          <a:ln w="635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sp>
        <p:nvSpPr>
          <p:cNvPr id="23" name="正方形/長方形 75"/>
          <p:cNvSpPr/>
          <p:nvPr/>
        </p:nvSpPr>
        <p:spPr>
          <a:xfrm>
            <a:off x="7934820" y="2507851"/>
            <a:ext cx="1140940" cy="548808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algn="ctr" defTabSz="3762024">
              <a:defRPr/>
            </a:pPr>
            <a:r>
              <a:rPr lang="en-US" altLang="ja-JP" sz="1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application</a:t>
            </a:r>
          </a:p>
        </p:txBody>
      </p:sp>
      <p:sp>
        <p:nvSpPr>
          <p:cNvPr id="4" name="Up Arrow 3"/>
          <p:cNvSpPr/>
          <p:nvPr/>
        </p:nvSpPr>
        <p:spPr>
          <a:xfrm rot="1799599">
            <a:off x="3920055" y="3247467"/>
            <a:ext cx="409595" cy="954727"/>
          </a:xfrm>
          <a:prstGeom prst="upArrow">
            <a:avLst/>
          </a:prstGeom>
          <a:gradFill>
            <a:gsLst>
              <a:gs pos="100000">
                <a:srgbClr val="7030A0"/>
              </a:gs>
              <a:gs pos="0">
                <a:schemeClr val="accent4">
                  <a:lumMod val="40000"/>
                  <a:lumOff val="60000"/>
                </a:schemeClr>
              </a:gs>
            </a:gsLst>
          </a:gra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グループ化 45"/>
          <p:cNvGrpSpPr/>
          <p:nvPr/>
        </p:nvGrpSpPr>
        <p:grpSpPr>
          <a:xfrm>
            <a:off x="936917" y="4240646"/>
            <a:ext cx="3580388" cy="1606519"/>
            <a:chOff x="2032553" y="2898688"/>
            <a:chExt cx="5338728" cy="2395485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34" t="30935" r="58876" b="52700"/>
            <a:stretch/>
          </p:blipFill>
          <p:spPr bwMode="auto">
            <a:xfrm>
              <a:off x="2927943" y="4391849"/>
              <a:ext cx="652546" cy="872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35" t="59847" r="33592" b="23983"/>
            <a:stretch/>
          </p:blipFill>
          <p:spPr bwMode="auto">
            <a:xfrm>
              <a:off x="6339187" y="4361018"/>
              <a:ext cx="669625" cy="886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ectangle 7"/>
            <p:cNvSpPr/>
            <p:nvPr/>
          </p:nvSpPr>
          <p:spPr>
            <a:xfrm>
              <a:off x="2032553" y="2898688"/>
              <a:ext cx="5338728" cy="2395485"/>
            </a:xfrm>
            <a:prstGeom prst="rect">
              <a:avLst/>
            </a:prstGeom>
            <a:noFill/>
            <a:ln w="31750">
              <a:solidFill>
                <a:srgbClr val="604A7B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sz="900">
                <a:solidFill>
                  <a:prstClr val="white"/>
                </a:solidFill>
              </a:endParaRPr>
            </a:p>
          </p:txBody>
        </p:sp>
        <p:sp>
          <p:nvSpPr>
            <p:cNvPr id="29" name="Rectangle 351"/>
            <p:cNvSpPr>
              <a:spLocks noChangeArrowheads="1"/>
            </p:cNvSpPr>
            <p:nvPr/>
          </p:nvSpPr>
          <p:spPr bwMode="auto">
            <a:xfrm>
              <a:off x="2354536" y="3119578"/>
              <a:ext cx="4680573" cy="9418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kumimoji="1" lang="ja-JP" altLang="en-US" sz="900">
                <a:solidFill>
                  <a:prstClr val="black"/>
                </a:solidFill>
              </a:endParaRPr>
            </a:p>
          </p:txBody>
        </p:sp>
        <p:sp>
          <p:nvSpPr>
            <p:cNvPr id="30" name="Rectangle 352"/>
            <p:cNvSpPr>
              <a:spLocks noChangeArrowheads="1"/>
            </p:cNvSpPr>
            <p:nvPr/>
          </p:nvSpPr>
          <p:spPr bwMode="auto">
            <a:xfrm>
              <a:off x="2354536" y="3119578"/>
              <a:ext cx="4680573" cy="941821"/>
            </a:xfrm>
            <a:prstGeom prst="rect">
              <a:avLst/>
            </a:prstGeom>
            <a:noFill/>
            <a:ln w="0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kumimoji="1" lang="ja-JP" altLang="en-US" sz="900">
                <a:solidFill>
                  <a:prstClr val="black"/>
                </a:solidFill>
              </a:endParaRPr>
            </a:p>
          </p:txBody>
        </p:sp>
        <p:sp>
          <p:nvSpPr>
            <p:cNvPr id="31" name="Line 353"/>
            <p:cNvSpPr>
              <a:spLocks noChangeShapeType="1"/>
            </p:cNvSpPr>
            <p:nvPr/>
          </p:nvSpPr>
          <p:spPr bwMode="auto">
            <a:xfrm>
              <a:off x="2354536" y="3119578"/>
              <a:ext cx="468057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kumimoji="1" lang="ja-JP" altLang="en-US" sz="900">
                <a:solidFill>
                  <a:prstClr val="black"/>
                </a:solidFill>
              </a:endParaRPr>
            </a:p>
          </p:txBody>
        </p:sp>
        <p:sp>
          <p:nvSpPr>
            <p:cNvPr id="32" name="Line 354"/>
            <p:cNvSpPr>
              <a:spLocks noChangeShapeType="1"/>
            </p:cNvSpPr>
            <p:nvPr/>
          </p:nvSpPr>
          <p:spPr bwMode="auto">
            <a:xfrm>
              <a:off x="2354536" y="4061399"/>
              <a:ext cx="468057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kumimoji="1" lang="ja-JP" altLang="en-US" sz="900">
                <a:solidFill>
                  <a:prstClr val="black"/>
                </a:solidFill>
              </a:endParaRPr>
            </a:p>
          </p:txBody>
        </p:sp>
        <p:sp>
          <p:nvSpPr>
            <p:cNvPr id="33" name="Line 355"/>
            <p:cNvSpPr>
              <a:spLocks noChangeShapeType="1"/>
            </p:cNvSpPr>
            <p:nvPr/>
          </p:nvSpPr>
          <p:spPr bwMode="auto">
            <a:xfrm flipV="1">
              <a:off x="7035109" y="3119578"/>
              <a:ext cx="0" cy="9418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kumimoji="1" lang="ja-JP" altLang="en-US" sz="900">
                <a:solidFill>
                  <a:prstClr val="black"/>
                </a:solidFill>
              </a:endParaRPr>
            </a:p>
          </p:txBody>
        </p:sp>
        <p:sp>
          <p:nvSpPr>
            <p:cNvPr id="34" name="Line 356"/>
            <p:cNvSpPr>
              <a:spLocks noChangeShapeType="1"/>
            </p:cNvSpPr>
            <p:nvPr/>
          </p:nvSpPr>
          <p:spPr bwMode="auto">
            <a:xfrm flipV="1">
              <a:off x="2354536" y="3119578"/>
              <a:ext cx="0" cy="9418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kumimoji="1" lang="ja-JP" altLang="en-US" sz="900">
                <a:solidFill>
                  <a:prstClr val="black"/>
                </a:solidFill>
              </a:endParaRPr>
            </a:p>
          </p:txBody>
        </p:sp>
        <p:sp>
          <p:nvSpPr>
            <p:cNvPr id="35" name="Line 357"/>
            <p:cNvSpPr>
              <a:spLocks noChangeShapeType="1"/>
            </p:cNvSpPr>
            <p:nvPr/>
          </p:nvSpPr>
          <p:spPr bwMode="auto">
            <a:xfrm>
              <a:off x="2354536" y="4061399"/>
              <a:ext cx="468057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kumimoji="1" lang="ja-JP" altLang="en-US" sz="900">
                <a:solidFill>
                  <a:prstClr val="black"/>
                </a:solidFill>
              </a:endParaRPr>
            </a:p>
          </p:txBody>
        </p:sp>
        <p:sp>
          <p:nvSpPr>
            <p:cNvPr id="36" name="Line 358"/>
            <p:cNvSpPr>
              <a:spLocks noChangeShapeType="1"/>
            </p:cNvSpPr>
            <p:nvPr/>
          </p:nvSpPr>
          <p:spPr bwMode="auto">
            <a:xfrm flipV="1">
              <a:off x="2354536" y="3119578"/>
              <a:ext cx="0" cy="9418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kumimoji="1" lang="ja-JP" altLang="en-US" sz="900">
                <a:solidFill>
                  <a:prstClr val="black"/>
                </a:solidFill>
              </a:endParaRPr>
            </a:p>
          </p:txBody>
        </p:sp>
        <p:sp>
          <p:nvSpPr>
            <p:cNvPr id="37" name="Line 359"/>
            <p:cNvSpPr>
              <a:spLocks noChangeShapeType="1"/>
            </p:cNvSpPr>
            <p:nvPr/>
          </p:nvSpPr>
          <p:spPr bwMode="auto">
            <a:xfrm flipV="1">
              <a:off x="3101384" y="4032823"/>
              <a:ext cx="0" cy="2857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kumimoji="1" lang="ja-JP" altLang="en-US" sz="900">
                <a:solidFill>
                  <a:prstClr val="black"/>
                </a:solidFill>
              </a:endParaRPr>
            </a:p>
          </p:txBody>
        </p:sp>
        <p:sp>
          <p:nvSpPr>
            <p:cNvPr id="38" name="Rectangle 361"/>
            <p:cNvSpPr>
              <a:spLocks noChangeArrowheads="1"/>
            </p:cNvSpPr>
            <p:nvPr/>
          </p:nvSpPr>
          <p:spPr bwMode="auto">
            <a:xfrm>
              <a:off x="2904844" y="4075687"/>
              <a:ext cx="736195" cy="206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ja-JP" altLang="ja-JP" sz="9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90Degrees</a:t>
              </a:r>
              <a:endParaRPr lang="ja-JP" altLang="ja-JP" sz="900" dirty="0">
                <a:solidFill>
                  <a:prstClr val="black"/>
                </a:solidFill>
              </a:endParaRPr>
            </a:p>
          </p:txBody>
        </p:sp>
        <p:sp>
          <p:nvSpPr>
            <p:cNvPr id="39" name="Line 362"/>
            <p:cNvSpPr>
              <a:spLocks noChangeShapeType="1"/>
            </p:cNvSpPr>
            <p:nvPr/>
          </p:nvSpPr>
          <p:spPr bwMode="auto">
            <a:xfrm flipV="1">
              <a:off x="4085060" y="4032823"/>
              <a:ext cx="0" cy="2857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kumimoji="1" lang="ja-JP" altLang="en-US" sz="900">
                <a:solidFill>
                  <a:prstClr val="black"/>
                </a:solidFill>
              </a:endParaRPr>
            </a:p>
          </p:txBody>
        </p:sp>
        <p:sp>
          <p:nvSpPr>
            <p:cNvPr id="40" name="Rectangle 364"/>
            <p:cNvSpPr>
              <a:spLocks noChangeArrowheads="1"/>
            </p:cNvSpPr>
            <p:nvPr/>
          </p:nvSpPr>
          <p:spPr bwMode="auto">
            <a:xfrm>
              <a:off x="3888522" y="4075687"/>
              <a:ext cx="736195" cy="206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ja-JP" altLang="ja-JP" sz="900">
                  <a:solidFill>
                    <a:srgbClr val="000000"/>
                  </a:solidFill>
                  <a:latin typeface="Times New Roman" panose="02020603050405020304" pitchFamily="18" charset="0"/>
                </a:rPr>
                <a:t>45Degrees</a:t>
              </a:r>
              <a:endParaRPr lang="ja-JP" altLang="ja-JP" sz="900">
                <a:solidFill>
                  <a:prstClr val="black"/>
                </a:solidFill>
              </a:endParaRPr>
            </a:p>
          </p:txBody>
        </p:sp>
        <p:sp>
          <p:nvSpPr>
            <p:cNvPr id="41" name="Line 365"/>
            <p:cNvSpPr>
              <a:spLocks noChangeShapeType="1"/>
            </p:cNvSpPr>
            <p:nvPr/>
          </p:nvSpPr>
          <p:spPr bwMode="auto">
            <a:xfrm flipV="1">
              <a:off x="4989139" y="4032823"/>
              <a:ext cx="0" cy="2857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kumimoji="1" lang="ja-JP" altLang="en-US" sz="900">
                <a:solidFill>
                  <a:prstClr val="black"/>
                </a:solidFill>
              </a:endParaRPr>
            </a:p>
          </p:txBody>
        </p:sp>
        <p:sp>
          <p:nvSpPr>
            <p:cNvPr id="42" name="Rectangle 367"/>
            <p:cNvSpPr>
              <a:spLocks noChangeArrowheads="1"/>
            </p:cNvSpPr>
            <p:nvPr/>
          </p:nvSpPr>
          <p:spPr bwMode="auto">
            <a:xfrm>
              <a:off x="4816185" y="4075687"/>
              <a:ext cx="650146" cy="206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ja-JP" altLang="ja-JP" sz="900">
                  <a:solidFill>
                    <a:srgbClr val="000000"/>
                  </a:solidFill>
                  <a:latin typeface="Times New Roman" panose="02020603050405020304" pitchFamily="18" charset="0"/>
                </a:rPr>
                <a:t>0Degrees</a:t>
              </a:r>
              <a:endParaRPr lang="ja-JP" altLang="ja-JP" sz="900">
                <a:solidFill>
                  <a:prstClr val="black"/>
                </a:solidFill>
              </a:endParaRPr>
            </a:p>
          </p:txBody>
        </p:sp>
        <p:sp>
          <p:nvSpPr>
            <p:cNvPr id="43" name="Line 368"/>
            <p:cNvSpPr>
              <a:spLocks noChangeShapeType="1"/>
            </p:cNvSpPr>
            <p:nvPr/>
          </p:nvSpPr>
          <p:spPr bwMode="auto">
            <a:xfrm flipV="1">
              <a:off x="5823447" y="4032823"/>
              <a:ext cx="0" cy="2857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kumimoji="1" lang="ja-JP" altLang="en-US" sz="900">
                <a:solidFill>
                  <a:prstClr val="black"/>
                </a:solidFill>
              </a:endParaRPr>
            </a:p>
          </p:txBody>
        </p:sp>
        <p:sp>
          <p:nvSpPr>
            <p:cNvPr id="44" name="Rectangle 370"/>
            <p:cNvSpPr>
              <a:spLocks noChangeArrowheads="1"/>
            </p:cNvSpPr>
            <p:nvPr/>
          </p:nvSpPr>
          <p:spPr bwMode="auto">
            <a:xfrm>
              <a:off x="5595461" y="4075687"/>
              <a:ext cx="793561" cy="206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ja-JP" altLang="ja-JP" sz="900">
                  <a:solidFill>
                    <a:srgbClr val="000000"/>
                  </a:solidFill>
                  <a:latin typeface="Times New Roman" panose="02020603050405020304" pitchFamily="18" charset="0"/>
                </a:rPr>
                <a:t>-25Degrees</a:t>
              </a:r>
              <a:endParaRPr lang="ja-JP" altLang="ja-JP" sz="900">
                <a:solidFill>
                  <a:prstClr val="black"/>
                </a:solidFill>
              </a:endParaRPr>
            </a:p>
          </p:txBody>
        </p:sp>
        <p:sp>
          <p:nvSpPr>
            <p:cNvPr id="45" name="Line 371"/>
            <p:cNvSpPr>
              <a:spLocks noChangeShapeType="1"/>
            </p:cNvSpPr>
            <p:nvPr/>
          </p:nvSpPr>
          <p:spPr bwMode="auto">
            <a:xfrm flipV="1">
              <a:off x="6656771" y="4032823"/>
              <a:ext cx="0" cy="2857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kumimoji="1" lang="ja-JP" altLang="en-US" sz="900">
                <a:solidFill>
                  <a:prstClr val="black"/>
                </a:solidFill>
              </a:endParaRPr>
            </a:p>
          </p:txBody>
        </p:sp>
        <p:sp>
          <p:nvSpPr>
            <p:cNvPr id="46" name="Rectangle 373"/>
            <p:cNvSpPr>
              <a:spLocks noChangeArrowheads="1"/>
            </p:cNvSpPr>
            <p:nvPr/>
          </p:nvSpPr>
          <p:spPr bwMode="auto">
            <a:xfrm>
              <a:off x="6428788" y="4075687"/>
              <a:ext cx="793561" cy="206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ja-JP" altLang="ja-JP" sz="900">
                  <a:solidFill>
                    <a:srgbClr val="000000"/>
                  </a:solidFill>
                  <a:latin typeface="Times New Roman" panose="02020603050405020304" pitchFamily="18" charset="0"/>
                </a:rPr>
                <a:t>-50Degrees</a:t>
              </a:r>
              <a:endParaRPr lang="ja-JP" altLang="ja-JP" sz="900">
                <a:solidFill>
                  <a:prstClr val="black"/>
                </a:solidFill>
              </a:endParaRPr>
            </a:p>
          </p:txBody>
        </p:sp>
        <p:sp>
          <p:nvSpPr>
            <p:cNvPr id="47" name="Line 374"/>
            <p:cNvSpPr>
              <a:spLocks noChangeShapeType="1"/>
            </p:cNvSpPr>
            <p:nvPr/>
          </p:nvSpPr>
          <p:spPr bwMode="auto">
            <a:xfrm>
              <a:off x="2354536" y="4061399"/>
              <a:ext cx="3930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kumimoji="1" lang="ja-JP" altLang="en-US" sz="900">
                <a:solidFill>
                  <a:prstClr val="black"/>
                </a:solidFill>
              </a:endParaRPr>
            </a:p>
          </p:txBody>
        </p:sp>
        <p:sp>
          <p:nvSpPr>
            <p:cNvPr id="48" name="Line 375"/>
            <p:cNvSpPr>
              <a:spLocks noChangeShapeType="1"/>
            </p:cNvSpPr>
            <p:nvPr/>
          </p:nvSpPr>
          <p:spPr bwMode="auto">
            <a:xfrm flipH="1">
              <a:off x="6987939" y="4061399"/>
              <a:ext cx="4716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kumimoji="1" lang="ja-JP" altLang="en-US" sz="900">
                <a:solidFill>
                  <a:prstClr val="black"/>
                </a:solidFill>
              </a:endParaRPr>
            </a:p>
          </p:txBody>
        </p:sp>
        <p:sp>
          <p:nvSpPr>
            <p:cNvPr id="49" name="Line 395"/>
            <p:cNvSpPr>
              <a:spLocks noChangeShapeType="1"/>
            </p:cNvSpPr>
            <p:nvPr/>
          </p:nvSpPr>
          <p:spPr bwMode="auto">
            <a:xfrm>
              <a:off x="2354536" y="3119578"/>
              <a:ext cx="3930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kumimoji="1" lang="ja-JP" altLang="en-US" sz="900">
                <a:solidFill>
                  <a:prstClr val="black"/>
                </a:solidFill>
              </a:endParaRPr>
            </a:p>
          </p:txBody>
        </p:sp>
        <p:sp>
          <p:nvSpPr>
            <p:cNvPr id="50" name="Line 398"/>
            <p:cNvSpPr>
              <a:spLocks noChangeShapeType="1"/>
            </p:cNvSpPr>
            <p:nvPr/>
          </p:nvSpPr>
          <p:spPr bwMode="auto">
            <a:xfrm>
              <a:off x="2354536" y="3119578"/>
              <a:ext cx="468057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kumimoji="1" lang="ja-JP" altLang="en-US" sz="900">
                <a:solidFill>
                  <a:prstClr val="black"/>
                </a:solidFill>
              </a:endParaRPr>
            </a:p>
          </p:txBody>
        </p:sp>
        <p:sp>
          <p:nvSpPr>
            <p:cNvPr id="51" name="Line 399"/>
            <p:cNvSpPr>
              <a:spLocks noChangeShapeType="1"/>
            </p:cNvSpPr>
            <p:nvPr/>
          </p:nvSpPr>
          <p:spPr bwMode="auto">
            <a:xfrm>
              <a:off x="2354536" y="4061399"/>
              <a:ext cx="468057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kumimoji="1" lang="ja-JP" altLang="en-US" sz="900">
                <a:solidFill>
                  <a:prstClr val="black"/>
                </a:solidFill>
              </a:endParaRPr>
            </a:p>
          </p:txBody>
        </p:sp>
        <p:sp>
          <p:nvSpPr>
            <p:cNvPr id="52" name="Line 400"/>
            <p:cNvSpPr>
              <a:spLocks noChangeShapeType="1"/>
            </p:cNvSpPr>
            <p:nvPr/>
          </p:nvSpPr>
          <p:spPr bwMode="auto">
            <a:xfrm flipV="1">
              <a:off x="7035109" y="3119578"/>
              <a:ext cx="0" cy="9418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kumimoji="1" lang="ja-JP" altLang="en-US" sz="900">
                <a:solidFill>
                  <a:prstClr val="black"/>
                </a:solidFill>
              </a:endParaRPr>
            </a:p>
          </p:txBody>
        </p:sp>
        <p:sp>
          <p:nvSpPr>
            <p:cNvPr id="53" name="Line 401"/>
            <p:cNvSpPr>
              <a:spLocks noChangeShapeType="1"/>
            </p:cNvSpPr>
            <p:nvPr/>
          </p:nvSpPr>
          <p:spPr bwMode="auto">
            <a:xfrm flipV="1">
              <a:off x="2354536" y="3119578"/>
              <a:ext cx="0" cy="9418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kumimoji="1" lang="ja-JP" altLang="en-US" sz="900">
                <a:solidFill>
                  <a:prstClr val="black"/>
                </a:solidFill>
              </a:endParaRPr>
            </a:p>
          </p:txBody>
        </p:sp>
        <p:sp>
          <p:nvSpPr>
            <p:cNvPr id="54" name="Freeform 407"/>
            <p:cNvSpPr>
              <a:spLocks/>
            </p:cNvSpPr>
            <p:nvPr/>
          </p:nvSpPr>
          <p:spPr bwMode="auto">
            <a:xfrm>
              <a:off x="2354536" y="3282104"/>
              <a:ext cx="959109" cy="765006"/>
            </a:xfrm>
            <a:custGeom>
              <a:avLst/>
              <a:gdLst>
                <a:gd name="T0" fmla="*/ 16 w 976"/>
                <a:gd name="T1" fmla="*/ 1277 h 1285"/>
                <a:gd name="T2" fmla="*/ 40 w 976"/>
                <a:gd name="T3" fmla="*/ 1269 h 1285"/>
                <a:gd name="T4" fmla="*/ 64 w 976"/>
                <a:gd name="T5" fmla="*/ 1277 h 1285"/>
                <a:gd name="T6" fmla="*/ 88 w 976"/>
                <a:gd name="T7" fmla="*/ 1277 h 1285"/>
                <a:gd name="T8" fmla="*/ 112 w 976"/>
                <a:gd name="T9" fmla="*/ 1277 h 1285"/>
                <a:gd name="T10" fmla="*/ 136 w 976"/>
                <a:gd name="T11" fmla="*/ 1212 h 1285"/>
                <a:gd name="T12" fmla="*/ 160 w 976"/>
                <a:gd name="T13" fmla="*/ 1269 h 1285"/>
                <a:gd name="T14" fmla="*/ 184 w 976"/>
                <a:gd name="T15" fmla="*/ 1236 h 1285"/>
                <a:gd name="T16" fmla="*/ 200 w 976"/>
                <a:gd name="T17" fmla="*/ 1261 h 1285"/>
                <a:gd name="T18" fmla="*/ 224 w 976"/>
                <a:gd name="T19" fmla="*/ 1261 h 1285"/>
                <a:gd name="T20" fmla="*/ 248 w 976"/>
                <a:gd name="T21" fmla="*/ 1261 h 1285"/>
                <a:gd name="T22" fmla="*/ 272 w 976"/>
                <a:gd name="T23" fmla="*/ 1261 h 1285"/>
                <a:gd name="T24" fmla="*/ 296 w 976"/>
                <a:gd name="T25" fmla="*/ 1269 h 1285"/>
                <a:gd name="T26" fmla="*/ 320 w 976"/>
                <a:gd name="T27" fmla="*/ 1269 h 1285"/>
                <a:gd name="T28" fmla="*/ 344 w 976"/>
                <a:gd name="T29" fmla="*/ 1261 h 1285"/>
                <a:gd name="T30" fmla="*/ 368 w 976"/>
                <a:gd name="T31" fmla="*/ 1277 h 1285"/>
                <a:gd name="T32" fmla="*/ 384 w 976"/>
                <a:gd name="T33" fmla="*/ 1261 h 1285"/>
                <a:gd name="T34" fmla="*/ 408 w 976"/>
                <a:gd name="T35" fmla="*/ 1261 h 1285"/>
                <a:gd name="T36" fmla="*/ 432 w 976"/>
                <a:gd name="T37" fmla="*/ 1252 h 1285"/>
                <a:gd name="T38" fmla="*/ 456 w 976"/>
                <a:gd name="T39" fmla="*/ 1244 h 1285"/>
                <a:gd name="T40" fmla="*/ 480 w 976"/>
                <a:gd name="T41" fmla="*/ 1020 h 1285"/>
                <a:gd name="T42" fmla="*/ 504 w 976"/>
                <a:gd name="T43" fmla="*/ 819 h 1285"/>
                <a:gd name="T44" fmla="*/ 528 w 976"/>
                <a:gd name="T45" fmla="*/ 803 h 1285"/>
                <a:gd name="T46" fmla="*/ 552 w 976"/>
                <a:gd name="T47" fmla="*/ 875 h 1285"/>
                <a:gd name="T48" fmla="*/ 568 w 976"/>
                <a:gd name="T49" fmla="*/ 972 h 1285"/>
                <a:gd name="T50" fmla="*/ 592 w 976"/>
                <a:gd name="T51" fmla="*/ 947 h 1285"/>
                <a:gd name="T52" fmla="*/ 616 w 976"/>
                <a:gd name="T53" fmla="*/ 1036 h 1285"/>
                <a:gd name="T54" fmla="*/ 640 w 976"/>
                <a:gd name="T55" fmla="*/ 963 h 1285"/>
                <a:gd name="T56" fmla="*/ 664 w 976"/>
                <a:gd name="T57" fmla="*/ 1052 h 1285"/>
                <a:gd name="T58" fmla="*/ 688 w 976"/>
                <a:gd name="T59" fmla="*/ 1084 h 1285"/>
                <a:gd name="T60" fmla="*/ 712 w 976"/>
                <a:gd name="T61" fmla="*/ 1028 h 1285"/>
                <a:gd name="T62" fmla="*/ 736 w 976"/>
                <a:gd name="T63" fmla="*/ 1004 h 1285"/>
                <a:gd name="T64" fmla="*/ 760 w 976"/>
                <a:gd name="T65" fmla="*/ 683 h 1285"/>
                <a:gd name="T66" fmla="*/ 776 w 976"/>
                <a:gd name="T67" fmla="*/ 1036 h 1285"/>
                <a:gd name="T68" fmla="*/ 800 w 976"/>
                <a:gd name="T69" fmla="*/ 931 h 1285"/>
                <a:gd name="T70" fmla="*/ 824 w 976"/>
                <a:gd name="T71" fmla="*/ 939 h 1285"/>
                <a:gd name="T72" fmla="*/ 848 w 976"/>
                <a:gd name="T73" fmla="*/ 1084 h 1285"/>
                <a:gd name="T74" fmla="*/ 872 w 976"/>
                <a:gd name="T75" fmla="*/ 1068 h 1285"/>
                <a:gd name="T76" fmla="*/ 896 w 976"/>
                <a:gd name="T77" fmla="*/ 1092 h 1285"/>
                <a:gd name="T78" fmla="*/ 920 w 976"/>
                <a:gd name="T79" fmla="*/ 1060 h 1285"/>
                <a:gd name="T80" fmla="*/ 944 w 976"/>
                <a:gd name="T81" fmla="*/ 0 h 1285"/>
                <a:gd name="T82" fmla="*/ 960 w 976"/>
                <a:gd name="T83" fmla="*/ 450 h 1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76" h="1285">
                  <a:moveTo>
                    <a:pt x="0" y="1277"/>
                  </a:moveTo>
                  <a:lnTo>
                    <a:pt x="8" y="1277"/>
                  </a:lnTo>
                  <a:lnTo>
                    <a:pt x="16" y="1277"/>
                  </a:lnTo>
                  <a:lnTo>
                    <a:pt x="24" y="1277"/>
                  </a:lnTo>
                  <a:lnTo>
                    <a:pt x="32" y="1277"/>
                  </a:lnTo>
                  <a:lnTo>
                    <a:pt x="40" y="1269"/>
                  </a:lnTo>
                  <a:lnTo>
                    <a:pt x="48" y="1277"/>
                  </a:lnTo>
                  <a:lnTo>
                    <a:pt x="56" y="1277"/>
                  </a:lnTo>
                  <a:lnTo>
                    <a:pt x="64" y="1277"/>
                  </a:lnTo>
                  <a:lnTo>
                    <a:pt x="72" y="1277"/>
                  </a:lnTo>
                  <a:lnTo>
                    <a:pt x="80" y="1277"/>
                  </a:lnTo>
                  <a:lnTo>
                    <a:pt x="88" y="1277"/>
                  </a:lnTo>
                  <a:lnTo>
                    <a:pt x="96" y="1285"/>
                  </a:lnTo>
                  <a:lnTo>
                    <a:pt x="104" y="1277"/>
                  </a:lnTo>
                  <a:lnTo>
                    <a:pt x="112" y="1277"/>
                  </a:lnTo>
                  <a:lnTo>
                    <a:pt x="120" y="1261"/>
                  </a:lnTo>
                  <a:lnTo>
                    <a:pt x="128" y="1261"/>
                  </a:lnTo>
                  <a:lnTo>
                    <a:pt x="136" y="1212"/>
                  </a:lnTo>
                  <a:lnTo>
                    <a:pt x="144" y="1212"/>
                  </a:lnTo>
                  <a:lnTo>
                    <a:pt x="152" y="1244"/>
                  </a:lnTo>
                  <a:lnTo>
                    <a:pt x="160" y="1269"/>
                  </a:lnTo>
                  <a:lnTo>
                    <a:pt x="168" y="1252"/>
                  </a:lnTo>
                  <a:lnTo>
                    <a:pt x="176" y="1261"/>
                  </a:lnTo>
                  <a:lnTo>
                    <a:pt x="184" y="1236"/>
                  </a:lnTo>
                  <a:lnTo>
                    <a:pt x="184" y="1261"/>
                  </a:lnTo>
                  <a:lnTo>
                    <a:pt x="192" y="1252"/>
                  </a:lnTo>
                  <a:lnTo>
                    <a:pt x="200" y="1261"/>
                  </a:lnTo>
                  <a:lnTo>
                    <a:pt x="208" y="1236"/>
                  </a:lnTo>
                  <a:lnTo>
                    <a:pt x="216" y="1252"/>
                  </a:lnTo>
                  <a:lnTo>
                    <a:pt x="224" y="1261"/>
                  </a:lnTo>
                  <a:lnTo>
                    <a:pt x="232" y="1269"/>
                  </a:lnTo>
                  <a:lnTo>
                    <a:pt x="240" y="1261"/>
                  </a:lnTo>
                  <a:lnTo>
                    <a:pt x="248" y="1261"/>
                  </a:lnTo>
                  <a:lnTo>
                    <a:pt x="256" y="1261"/>
                  </a:lnTo>
                  <a:lnTo>
                    <a:pt x="264" y="1252"/>
                  </a:lnTo>
                  <a:lnTo>
                    <a:pt x="272" y="1261"/>
                  </a:lnTo>
                  <a:lnTo>
                    <a:pt x="280" y="1261"/>
                  </a:lnTo>
                  <a:lnTo>
                    <a:pt x="288" y="1261"/>
                  </a:lnTo>
                  <a:lnTo>
                    <a:pt x="296" y="1269"/>
                  </a:lnTo>
                  <a:lnTo>
                    <a:pt x="304" y="1261"/>
                  </a:lnTo>
                  <a:lnTo>
                    <a:pt x="312" y="1269"/>
                  </a:lnTo>
                  <a:lnTo>
                    <a:pt x="320" y="1269"/>
                  </a:lnTo>
                  <a:lnTo>
                    <a:pt x="328" y="1269"/>
                  </a:lnTo>
                  <a:lnTo>
                    <a:pt x="336" y="1269"/>
                  </a:lnTo>
                  <a:lnTo>
                    <a:pt x="344" y="1261"/>
                  </a:lnTo>
                  <a:lnTo>
                    <a:pt x="352" y="1269"/>
                  </a:lnTo>
                  <a:lnTo>
                    <a:pt x="360" y="1277"/>
                  </a:lnTo>
                  <a:lnTo>
                    <a:pt x="368" y="1277"/>
                  </a:lnTo>
                  <a:lnTo>
                    <a:pt x="384" y="1261"/>
                  </a:lnTo>
                  <a:lnTo>
                    <a:pt x="376" y="1261"/>
                  </a:lnTo>
                  <a:lnTo>
                    <a:pt x="384" y="1261"/>
                  </a:lnTo>
                  <a:lnTo>
                    <a:pt x="392" y="1269"/>
                  </a:lnTo>
                  <a:lnTo>
                    <a:pt x="400" y="1261"/>
                  </a:lnTo>
                  <a:lnTo>
                    <a:pt x="408" y="1261"/>
                  </a:lnTo>
                  <a:lnTo>
                    <a:pt x="416" y="1269"/>
                  </a:lnTo>
                  <a:lnTo>
                    <a:pt x="424" y="1277"/>
                  </a:lnTo>
                  <a:lnTo>
                    <a:pt x="432" y="1252"/>
                  </a:lnTo>
                  <a:lnTo>
                    <a:pt x="440" y="1277"/>
                  </a:lnTo>
                  <a:lnTo>
                    <a:pt x="448" y="1261"/>
                  </a:lnTo>
                  <a:lnTo>
                    <a:pt x="456" y="1244"/>
                  </a:lnTo>
                  <a:lnTo>
                    <a:pt x="464" y="1220"/>
                  </a:lnTo>
                  <a:lnTo>
                    <a:pt x="472" y="1132"/>
                  </a:lnTo>
                  <a:lnTo>
                    <a:pt x="480" y="1020"/>
                  </a:lnTo>
                  <a:lnTo>
                    <a:pt x="488" y="963"/>
                  </a:lnTo>
                  <a:lnTo>
                    <a:pt x="496" y="899"/>
                  </a:lnTo>
                  <a:lnTo>
                    <a:pt x="504" y="819"/>
                  </a:lnTo>
                  <a:lnTo>
                    <a:pt x="512" y="859"/>
                  </a:lnTo>
                  <a:lnTo>
                    <a:pt x="520" y="819"/>
                  </a:lnTo>
                  <a:lnTo>
                    <a:pt x="528" y="803"/>
                  </a:lnTo>
                  <a:lnTo>
                    <a:pt x="536" y="923"/>
                  </a:lnTo>
                  <a:lnTo>
                    <a:pt x="544" y="907"/>
                  </a:lnTo>
                  <a:lnTo>
                    <a:pt x="552" y="875"/>
                  </a:lnTo>
                  <a:lnTo>
                    <a:pt x="560" y="891"/>
                  </a:lnTo>
                  <a:lnTo>
                    <a:pt x="568" y="803"/>
                  </a:lnTo>
                  <a:lnTo>
                    <a:pt x="568" y="972"/>
                  </a:lnTo>
                  <a:lnTo>
                    <a:pt x="576" y="980"/>
                  </a:lnTo>
                  <a:lnTo>
                    <a:pt x="584" y="1012"/>
                  </a:lnTo>
                  <a:lnTo>
                    <a:pt x="592" y="947"/>
                  </a:lnTo>
                  <a:lnTo>
                    <a:pt x="600" y="947"/>
                  </a:lnTo>
                  <a:lnTo>
                    <a:pt x="608" y="1060"/>
                  </a:lnTo>
                  <a:lnTo>
                    <a:pt x="616" y="1036"/>
                  </a:lnTo>
                  <a:lnTo>
                    <a:pt x="624" y="1028"/>
                  </a:lnTo>
                  <a:lnTo>
                    <a:pt x="632" y="1020"/>
                  </a:lnTo>
                  <a:lnTo>
                    <a:pt x="640" y="963"/>
                  </a:lnTo>
                  <a:lnTo>
                    <a:pt x="648" y="1076"/>
                  </a:lnTo>
                  <a:lnTo>
                    <a:pt x="656" y="1028"/>
                  </a:lnTo>
                  <a:lnTo>
                    <a:pt x="664" y="1052"/>
                  </a:lnTo>
                  <a:lnTo>
                    <a:pt x="672" y="1036"/>
                  </a:lnTo>
                  <a:lnTo>
                    <a:pt x="680" y="1108"/>
                  </a:lnTo>
                  <a:lnTo>
                    <a:pt x="688" y="1084"/>
                  </a:lnTo>
                  <a:lnTo>
                    <a:pt x="696" y="1108"/>
                  </a:lnTo>
                  <a:lnTo>
                    <a:pt x="704" y="1076"/>
                  </a:lnTo>
                  <a:lnTo>
                    <a:pt x="712" y="1028"/>
                  </a:lnTo>
                  <a:lnTo>
                    <a:pt x="720" y="1028"/>
                  </a:lnTo>
                  <a:lnTo>
                    <a:pt x="728" y="1060"/>
                  </a:lnTo>
                  <a:lnTo>
                    <a:pt x="736" y="1004"/>
                  </a:lnTo>
                  <a:lnTo>
                    <a:pt x="744" y="963"/>
                  </a:lnTo>
                  <a:lnTo>
                    <a:pt x="752" y="899"/>
                  </a:lnTo>
                  <a:lnTo>
                    <a:pt x="760" y="683"/>
                  </a:lnTo>
                  <a:lnTo>
                    <a:pt x="760" y="699"/>
                  </a:lnTo>
                  <a:lnTo>
                    <a:pt x="768" y="867"/>
                  </a:lnTo>
                  <a:lnTo>
                    <a:pt x="776" y="1036"/>
                  </a:lnTo>
                  <a:lnTo>
                    <a:pt x="784" y="923"/>
                  </a:lnTo>
                  <a:lnTo>
                    <a:pt x="792" y="1004"/>
                  </a:lnTo>
                  <a:lnTo>
                    <a:pt x="800" y="931"/>
                  </a:lnTo>
                  <a:lnTo>
                    <a:pt x="808" y="996"/>
                  </a:lnTo>
                  <a:lnTo>
                    <a:pt x="816" y="996"/>
                  </a:lnTo>
                  <a:lnTo>
                    <a:pt x="824" y="939"/>
                  </a:lnTo>
                  <a:lnTo>
                    <a:pt x="832" y="1044"/>
                  </a:lnTo>
                  <a:lnTo>
                    <a:pt x="840" y="1044"/>
                  </a:lnTo>
                  <a:lnTo>
                    <a:pt x="848" y="1084"/>
                  </a:lnTo>
                  <a:lnTo>
                    <a:pt x="856" y="1044"/>
                  </a:lnTo>
                  <a:lnTo>
                    <a:pt x="864" y="996"/>
                  </a:lnTo>
                  <a:lnTo>
                    <a:pt x="872" y="1068"/>
                  </a:lnTo>
                  <a:lnTo>
                    <a:pt x="880" y="1076"/>
                  </a:lnTo>
                  <a:lnTo>
                    <a:pt x="888" y="1068"/>
                  </a:lnTo>
                  <a:lnTo>
                    <a:pt x="896" y="1092"/>
                  </a:lnTo>
                  <a:lnTo>
                    <a:pt x="904" y="1116"/>
                  </a:lnTo>
                  <a:lnTo>
                    <a:pt x="912" y="1116"/>
                  </a:lnTo>
                  <a:lnTo>
                    <a:pt x="920" y="1060"/>
                  </a:lnTo>
                  <a:lnTo>
                    <a:pt x="928" y="1012"/>
                  </a:lnTo>
                  <a:lnTo>
                    <a:pt x="936" y="811"/>
                  </a:lnTo>
                  <a:lnTo>
                    <a:pt x="944" y="0"/>
                  </a:lnTo>
                  <a:lnTo>
                    <a:pt x="952" y="201"/>
                  </a:lnTo>
                  <a:lnTo>
                    <a:pt x="952" y="217"/>
                  </a:lnTo>
                  <a:lnTo>
                    <a:pt x="960" y="450"/>
                  </a:lnTo>
                  <a:lnTo>
                    <a:pt x="968" y="402"/>
                  </a:lnTo>
                  <a:lnTo>
                    <a:pt x="976" y="24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kumimoji="1" lang="ja-JP" altLang="en-US" sz="900">
                <a:solidFill>
                  <a:prstClr val="black"/>
                </a:solidFill>
              </a:endParaRPr>
            </a:p>
          </p:txBody>
        </p:sp>
        <p:sp>
          <p:nvSpPr>
            <p:cNvPr id="55" name="Freeform 408"/>
            <p:cNvSpPr>
              <a:spLocks/>
            </p:cNvSpPr>
            <p:nvPr/>
          </p:nvSpPr>
          <p:spPr bwMode="auto">
            <a:xfrm>
              <a:off x="3313645" y="3416055"/>
              <a:ext cx="975816" cy="626293"/>
            </a:xfrm>
            <a:custGeom>
              <a:avLst/>
              <a:gdLst>
                <a:gd name="T0" fmla="*/ 16 w 993"/>
                <a:gd name="T1" fmla="*/ 642 h 1052"/>
                <a:gd name="T2" fmla="*/ 40 w 993"/>
                <a:gd name="T3" fmla="*/ 835 h 1052"/>
                <a:gd name="T4" fmla="*/ 64 w 993"/>
                <a:gd name="T5" fmla="*/ 883 h 1052"/>
                <a:gd name="T6" fmla="*/ 88 w 993"/>
                <a:gd name="T7" fmla="*/ 811 h 1052"/>
                <a:gd name="T8" fmla="*/ 112 w 993"/>
                <a:gd name="T9" fmla="*/ 875 h 1052"/>
                <a:gd name="T10" fmla="*/ 136 w 993"/>
                <a:gd name="T11" fmla="*/ 987 h 1052"/>
                <a:gd name="T12" fmla="*/ 160 w 993"/>
                <a:gd name="T13" fmla="*/ 1011 h 1052"/>
                <a:gd name="T14" fmla="*/ 176 w 993"/>
                <a:gd name="T15" fmla="*/ 1036 h 1052"/>
                <a:gd name="T16" fmla="*/ 200 w 993"/>
                <a:gd name="T17" fmla="*/ 1036 h 1052"/>
                <a:gd name="T18" fmla="*/ 224 w 993"/>
                <a:gd name="T19" fmla="*/ 1044 h 1052"/>
                <a:gd name="T20" fmla="*/ 248 w 993"/>
                <a:gd name="T21" fmla="*/ 1027 h 1052"/>
                <a:gd name="T22" fmla="*/ 272 w 993"/>
                <a:gd name="T23" fmla="*/ 1036 h 1052"/>
                <a:gd name="T24" fmla="*/ 296 w 993"/>
                <a:gd name="T25" fmla="*/ 1044 h 1052"/>
                <a:gd name="T26" fmla="*/ 320 w 993"/>
                <a:gd name="T27" fmla="*/ 1052 h 1052"/>
                <a:gd name="T28" fmla="*/ 344 w 993"/>
                <a:gd name="T29" fmla="*/ 1052 h 1052"/>
                <a:gd name="T30" fmla="*/ 360 w 993"/>
                <a:gd name="T31" fmla="*/ 1036 h 1052"/>
                <a:gd name="T32" fmla="*/ 384 w 993"/>
                <a:gd name="T33" fmla="*/ 1036 h 1052"/>
                <a:gd name="T34" fmla="*/ 408 w 993"/>
                <a:gd name="T35" fmla="*/ 1036 h 1052"/>
                <a:gd name="T36" fmla="*/ 432 w 993"/>
                <a:gd name="T37" fmla="*/ 1044 h 1052"/>
                <a:gd name="T38" fmla="*/ 456 w 993"/>
                <a:gd name="T39" fmla="*/ 1052 h 1052"/>
                <a:gd name="T40" fmla="*/ 480 w 993"/>
                <a:gd name="T41" fmla="*/ 1027 h 1052"/>
                <a:gd name="T42" fmla="*/ 504 w 993"/>
                <a:gd name="T43" fmla="*/ 1036 h 1052"/>
                <a:gd name="T44" fmla="*/ 528 w 993"/>
                <a:gd name="T45" fmla="*/ 1044 h 1052"/>
                <a:gd name="T46" fmla="*/ 553 w 993"/>
                <a:gd name="T47" fmla="*/ 1044 h 1052"/>
                <a:gd name="T48" fmla="*/ 577 w 993"/>
                <a:gd name="T49" fmla="*/ 1044 h 1052"/>
                <a:gd name="T50" fmla="*/ 601 w 993"/>
                <a:gd name="T51" fmla="*/ 1036 h 1052"/>
                <a:gd name="T52" fmla="*/ 625 w 993"/>
                <a:gd name="T53" fmla="*/ 1027 h 1052"/>
                <a:gd name="T54" fmla="*/ 649 w 993"/>
                <a:gd name="T55" fmla="*/ 1044 h 1052"/>
                <a:gd name="T56" fmla="*/ 673 w 993"/>
                <a:gd name="T57" fmla="*/ 1036 h 1052"/>
                <a:gd name="T58" fmla="*/ 697 w 993"/>
                <a:gd name="T59" fmla="*/ 1044 h 1052"/>
                <a:gd name="T60" fmla="*/ 721 w 993"/>
                <a:gd name="T61" fmla="*/ 1027 h 1052"/>
                <a:gd name="T62" fmla="*/ 745 w 993"/>
                <a:gd name="T63" fmla="*/ 1044 h 1052"/>
                <a:gd name="T64" fmla="*/ 769 w 993"/>
                <a:gd name="T65" fmla="*/ 755 h 1052"/>
                <a:gd name="T66" fmla="*/ 793 w 993"/>
                <a:gd name="T67" fmla="*/ 594 h 1052"/>
                <a:gd name="T68" fmla="*/ 817 w 993"/>
                <a:gd name="T69" fmla="*/ 0 h 1052"/>
                <a:gd name="T70" fmla="*/ 841 w 993"/>
                <a:gd name="T71" fmla="*/ 843 h 1052"/>
                <a:gd name="T72" fmla="*/ 865 w 993"/>
                <a:gd name="T73" fmla="*/ 939 h 1052"/>
                <a:gd name="T74" fmla="*/ 889 w 993"/>
                <a:gd name="T75" fmla="*/ 883 h 1052"/>
                <a:gd name="T76" fmla="*/ 913 w 993"/>
                <a:gd name="T77" fmla="*/ 899 h 1052"/>
                <a:gd name="T78" fmla="*/ 929 w 993"/>
                <a:gd name="T79" fmla="*/ 947 h 1052"/>
                <a:gd name="T80" fmla="*/ 953 w 993"/>
                <a:gd name="T81" fmla="*/ 1011 h 1052"/>
                <a:gd name="T82" fmla="*/ 977 w 993"/>
                <a:gd name="T83" fmla="*/ 1027 h 1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93" h="1052">
                  <a:moveTo>
                    <a:pt x="0" y="16"/>
                  </a:moveTo>
                  <a:lnTo>
                    <a:pt x="8" y="530"/>
                  </a:lnTo>
                  <a:lnTo>
                    <a:pt x="16" y="642"/>
                  </a:lnTo>
                  <a:lnTo>
                    <a:pt x="24" y="626"/>
                  </a:lnTo>
                  <a:lnTo>
                    <a:pt x="32" y="803"/>
                  </a:lnTo>
                  <a:lnTo>
                    <a:pt x="40" y="835"/>
                  </a:lnTo>
                  <a:lnTo>
                    <a:pt x="48" y="747"/>
                  </a:lnTo>
                  <a:lnTo>
                    <a:pt x="56" y="819"/>
                  </a:lnTo>
                  <a:lnTo>
                    <a:pt x="64" y="883"/>
                  </a:lnTo>
                  <a:lnTo>
                    <a:pt x="72" y="851"/>
                  </a:lnTo>
                  <a:lnTo>
                    <a:pt x="80" y="747"/>
                  </a:lnTo>
                  <a:lnTo>
                    <a:pt x="88" y="811"/>
                  </a:lnTo>
                  <a:lnTo>
                    <a:pt x="96" y="779"/>
                  </a:lnTo>
                  <a:lnTo>
                    <a:pt x="104" y="939"/>
                  </a:lnTo>
                  <a:lnTo>
                    <a:pt x="112" y="875"/>
                  </a:lnTo>
                  <a:lnTo>
                    <a:pt x="120" y="931"/>
                  </a:lnTo>
                  <a:lnTo>
                    <a:pt x="128" y="987"/>
                  </a:lnTo>
                  <a:lnTo>
                    <a:pt x="136" y="987"/>
                  </a:lnTo>
                  <a:lnTo>
                    <a:pt x="144" y="1003"/>
                  </a:lnTo>
                  <a:lnTo>
                    <a:pt x="152" y="971"/>
                  </a:lnTo>
                  <a:lnTo>
                    <a:pt x="160" y="1011"/>
                  </a:lnTo>
                  <a:lnTo>
                    <a:pt x="160" y="1027"/>
                  </a:lnTo>
                  <a:lnTo>
                    <a:pt x="168" y="1019"/>
                  </a:lnTo>
                  <a:lnTo>
                    <a:pt x="176" y="1036"/>
                  </a:lnTo>
                  <a:lnTo>
                    <a:pt x="184" y="1036"/>
                  </a:lnTo>
                  <a:lnTo>
                    <a:pt x="192" y="1027"/>
                  </a:lnTo>
                  <a:lnTo>
                    <a:pt x="200" y="1036"/>
                  </a:lnTo>
                  <a:lnTo>
                    <a:pt x="208" y="1044"/>
                  </a:lnTo>
                  <a:lnTo>
                    <a:pt x="216" y="1036"/>
                  </a:lnTo>
                  <a:lnTo>
                    <a:pt x="224" y="1044"/>
                  </a:lnTo>
                  <a:lnTo>
                    <a:pt x="232" y="1036"/>
                  </a:lnTo>
                  <a:lnTo>
                    <a:pt x="240" y="1044"/>
                  </a:lnTo>
                  <a:lnTo>
                    <a:pt x="248" y="1027"/>
                  </a:lnTo>
                  <a:lnTo>
                    <a:pt x="256" y="1044"/>
                  </a:lnTo>
                  <a:lnTo>
                    <a:pt x="264" y="1044"/>
                  </a:lnTo>
                  <a:lnTo>
                    <a:pt x="272" y="1036"/>
                  </a:lnTo>
                  <a:lnTo>
                    <a:pt x="280" y="1052"/>
                  </a:lnTo>
                  <a:lnTo>
                    <a:pt x="288" y="1044"/>
                  </a:lnTo>
                  <a:lnTo>
                    <a:pt x="296" y="1044"/>
                  </a:lnTo>
                  <a:lnTo>
                    <a:pt x="304" y="1044"/>
                  </a:lnTo>
                  <a:lnTo>
                    <a:pt x="312" y="1044"/>
                  </a:lnTo>
                  <a:lnTo>
                    <a:pt x="320" y="1052"/>
                  </a:lnTo>
                  <a:lnTo>
                    <a:pt x="328" y="1036"/>
                  </a:lnTo>
                  <a:lnTo>
                    <a:pt x="336" y="1044"/>
                  </a:lnTo>
                  <a:lnTo>
                    <a:pt x="344" y="1052"/>
                  </a:lnTo>
                  <a:lnTo>
                    <a:pt x="352" y="1036"/>
                  </a:lnTo>
                  <a:lnTo>
                    <a:pt x="352" y="1027"/>
                  </a:lnTo>
                  <a:lnTo>
                    <a:pt x="360" y="1036"/>
                  </a:lnTo>
                  <a:lnTo>
                    <a:pt x="368" y="1036"/>
                  </a:lnTo>
                  <a:lnTo>
                    <a:pt x="376" y="1036"/>
                  </a:lnTo>
                  <a:lnTo>
                    <a:pt x="384" y="1036"/>
                  </a:lnTo>
                  <a:lnTo>
                    <a:pt x="392" y="1052"/>
                  </a:lnTo>
                  <a:lnTo>
                    <a:pt x="400" y="1036"/>
                  </a:lnTo>
                  <a:lnTo>
                    <a:pt x="408" y="1036"/>
                  </a:lnTo>
                  <a:lnTo>
                    <a:pt x="416" y="1044"/>
                  </a:lnTo>
                  <a:lnTo>
                    <a:pt x="424" y="1044"/>
                  </a:lnTo>
                  <a:lnTo>
                    <a:pt x="432" y="1044"/>
                  </a:lnTo>
                  <a:lnTo>
                    <a:pt x="440" y="1019"/>
                  </a:lnTo>
                  <a:lnTo>
                    <a:pt x="448" y="1044"/>
                  </a:lnTo>
                  <a:lnTo>
                    <a:pt x="456" y="1052"/>
                  </a:lnTo>
                  <a:lnTo>
                    <a:pt x="464" y="1011"/>
                  </a:lnTo>
                  <a:lnTo>
                    <a:pt x="472" y="1027"/>
                  </a:lnTo>
                  <a:lnTo>
                    <a:pt x="480" y="1027"/>
                  </a:lnTo>
                  <a:lnTo>
                    <a:pt x="488" y="1027"/>
                  </a:lnTo>
                  <a:lnTo>
                    <a:pt x="496" y="1044"/>
                  </a:lnTo>
                  <a:lnTo>
                    <a:pt x="504" y="1036"/>
                  </a:lnTo>
                  <a:lnTo>
                    <a:pt x="512" y="1044"/>
                  </a:lnTo>
                  <a:lnTo>
                    <a:pt x="520" y="1036"/>
                  </a:lnTo>
                  <a:lnTo>
                    <a:pt x="528" y="1044"/>
                  </a:lnTo>
                  <a:lnTo>
                    <a:pt x="537" y="1044"/>
                  </a:lnTo>
                  <a:lnTo>
                    <a:pt x="545" y="1036"/>
                  </a:lnTo>
                  <a:lnTo>
                    <a:pt x="553" y="1044"/>
                  </a:lnTo>
                  <a:lnTo>
                    <a:pt x="561" y="1044"/>
                  </a:lnTo>
                  <a:lnTo>
                    <a:pt x="569" y="1044"/>
                  </a:lnTo>
                  <a:lnTo>
                    <a:pt x="577" y="1044"/>
                  </a:lnTo>
                  <a:lnTo>
                    <a:pt x="585" y="1044"/>
                  </a:lnTo>
                  <a:lnTo>
                    <a:pt x="593" y="1044"/>
                  </a:lnTo>
                  <a:lnTo>
                    <a:pt x="601" y="1036"/>
                  </a:lnTo>
                  <a:lnTo>
                    <a:pt x="609" y="1036"/>
                  </a:lnTo>
                  <a:lnTo>
                    <a:pt x="617" y="1036"/>
                  </a:lnTo>
                  <a:lnTo>
                    <a:pt x="625" y="1027"/>
                  </a:lnTo>
                  <a:lnTo>
                    <a:pt x="633" y="1044"/>
                  </a:lnTo>
                  <a:lnTo>
                    <a:pt x="641" y="1027"/>
                  </a:lnTo>
                  <a:lnTo>
                    <a:pt x="649" y="1044"/>
                  </a:lnTo>
                  <a:lnTo>
                    <a:pt x="657" y="1019"/>
                  </a:lnTo>
                  <a:lnTo>
                    <a:pt x="665" y="1044"/>
                  </a:lnTo>
                  <a:lnTo>
                    <a:pt x="673" y="1036"/>
                  </a:lnTo>
                  <a:lnTo>
                    <a:pt x="681" y="1019"/>
                  </a:lnTo>
                  <a:lnTo>
                    <a:pt x="689" y="1027"/>
                  </a:lnTo>
                  <a:lnTo>
                    <a:pt x="697" y="1044"/>
                  </a:lnTo>
                  <a:lnTo>
                    <a:pt x="705" y="1036"/>
                  </a:lnTo>
                  <a:lnTo>
                    <a:pt x="713" y="1027"/>
                  </a:lnTo>
                  <a:lnTo>
                    <a:pt x="721" y="1027"/>
                  </a:lnTo>
                  <a:lnTo>
                    <a:pt x="729" y="1036"/>
                  </a:lnTo>
                  <a:lnTo>
                    <a:pt x="737" y="1044"/>
                  </a:lnTo>
                  <a:lnTo>
                    <a:pt x="745" y="1044"/>
                  </a:lnTo>
                  <a:lnTo>
                    <a:pt x="753" y="1036"/>
                  </a:lnTo>
                  <a:lnTo>
                    <a:pt x="761" y="907"/>
                  </a:lnTo>
                  <a:lnTo>
                    <a:pt x="769" y="755"/>
                  </a:lnTo>
                  <a:lnTo>
                    <a:pt x="777" y="738"/>
                  </a:lnTo>
                  <a:lnTo>
                    <a:pt x="785" y="706"/>
                  </a:lnTo>
                  <a:lnTo>
                    <a:pt x="793" y="594"/>
                  </a:lnTo>
                  <a:lnTo>
                    <a:pt x="801" y="626"/>
                  </a:lnTo>
                  <a:lnTo>
                    <a:pt x="809" y="249"/>
                  </a:lnTo>
                  <a:lnTo>
                    <a:pt x="817" y="0"/>
                  </a:lnTo>
                  <a:lnTo>
                    <a:pt x="825" y="369"/>
                  </a:lnTo>
                  <a:lnTo>
                    <a:pt x="833" y="891"/>
                  </a:lnTo>
                  <a:lnTo>
                    <a:pt x="841" y="843"/>
                  </a:lnTo>
                  <a:lnTo>
                    <a:pt x="849" y="891"/>
                  </a:lnTo>
                  <a:lnTo>
                    <a:pt x="857" y="923"/>
                  </a:lnTo>
                  <a:lnTo>
                    <a:pt x="865" y="939"/>
                  </a:lnTo>
                  <a:lnTo>
                    <a:pt x="873" y="915"/>
                  </a:lnTo>
                  <a:lnTo>
                    <a:pt x="881" y="939"/>
                  </a:lnTo>
                  <a:lnTo>
                    <a:pt x="889" y="883"/>
                  </a:lnTo>
                  <a:lnTo>
                    <a:pt x="897" y="955"/>
                  </a:lnTo>
                  <a:lnTo>
                    <a:pt x="905" y="995"/>
                  </a:lnTo>
                  <a:lnTo>
                    <a:pt x="913" y="899"/>
                  </a:lnTo>
                  <a:lnTo>
                    <a:pt x="921" y="971"/>
                  </a:lnTo>
                  <a:lnTo>
                    <a:pt x="929" y="979"/>
                  </a:lnTo>
                  <a:lnTo>
                    <a:pt x="929" y="947"/>
                  </a:lnTo>
                  <a:lnTo>
                    <a:pt x="937" y="1003"/>
                  </a:lnTo>
                  <a:lnTo>
                    <a:pt x="945" y="1003"/>
                  </a:lnTo>
                  <a:lnTo>
                    <a:pt x="953" y="1011"/>
                  </a:lnTo>
                  <a:lnTo>
                    <a:pt x="961" y="1011"/>
                  </a:lnTo>
                  <a:lnTo>
                    <a:pt x="969" y="1036"/>
                  </a:lnTo>
                  <a:lnTo>
                    <a:pt x="977" y="1027"/>
                  </a:lnTo>
                  <a:lnTo>
                    <a:pt x="985" y="1044"/>
                  </a:lnTo>
                  <a:lnTo>
                    <a:pt x="993" y="105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kumimoji="1" lang="ja-JP" altLang="en-US" sz="900">
                <a:solidFill>
                  <a:prstClr val="black"/>
                </a:solidFill>
              </a:endParaRPr>
            </a:p>
          </p:txBody>
        </p:sp>
        <p:sp>
          <p:nvSpPr>
            <p:cNvPr id="56" name="Freeform 409"/>
            <p:cNvSpPr>
              <a:spLocks/>
            </p:cNvSpPr>
            <p:nvPr/>
          </p:nvSpPr>
          <p:spPr bwMode="auto">
            <a:xfrm>
              <a:off x="4289460" y="3659547"/>
              <a:ext cx="974832" cy="382801"/>
            </a:xfrm>
            <a:custGeom>
              <a:avLst/>
              <a:gdLst>
                <a:gd name="T0" fmla="*/ 16 w 992"/>
                <a:gd name="T1" fmla="*/ 635 h 643"/>
                <a:gd name="T2" fmla="*/ 40 w 992"/>
                <a:gd name="T3" fmla="*/ 643 h 643"/>
                <a:gd name="T4" fmla="*/ 64 w 992"/>
                <a:gd name="T5" fmla="*/ 643 h 643"/>
                <a:gd name="T6" fmla="*/ 88 w 992"/>
                <a:gd name="T7" fmla="*/ 643 h 643"/>
                <a:gd name="T8" fmla="*/ 112 w 992"/>
                <a:gd name="T9" fmla="*/ 643 h 643"/>
                <a:gd name="T10" fmla="*/ 128 w 992"/>
                <a:gd name="T11" fmla="*/ 643 h 643"/>
                <a:gd name="T12" fmla="*/ 152 w 992"/>
                <a:gd name="T13" fmla="*/ 643 h 643"/>
                <a:gd name="T14" fmla="*/ 176 w 992"/>
                <a:gd name="T15" fmla="*/ 635 h 643"/>
                <a:gd name="T16" fmla="*/ 200 w 992"/>
                <a:gd name="T17" fmla="*/ 643 h 643"/>
                <a:gd name="T18" fmla="*/ 224 w 992"/>
                <a:gd name="T19" fmla="*/ 643 h 643"/>
                <a:gd name="T20" fmla="*/ 248 w 992"/>
                <a:gd name="T21" fmla="*/ 627 h 643"/>
                <a:gd name="T22" fmla="*/ 272 w 992"/>
                <a:gd name="T23" fmla="*/ 635 h 643"/>
                <a:gd name="T24" fmla="*/ 296 w 992"/>
                <a:gd name="T25" fmla="*/ 643 h 643"/>
                <a:gd name="T26" fmla="*/ 320 w 992"/>
                <a:gd name="T27" fmla="*/ 643 h 643"/>
                <a:gd name="T28" fmla="*/ 344 w 992"/>
                <a:gd name="T29" fmla="*/ 643 h 643"/>
                <a:gd name="T30" fmla="*/ 368 w 992"/>
                <a:gd name="T31" fmla="*/ 643 h 643"/>
                <a:gd name="T32" fmla="*/ 392 w 992"/>
                <a:gd name="T33" fmla="*/ 635 h 643"/>
                <a:gd name="T34" fmla="*/ 416 w 992"/>
                <a:gd name="T35" fmla="*/ 643 h 643"/>
                <a:gd name="T36" fmla="*/ 440 w 992"/>
                <a:gd name="T37" fmla="*/ 643 h 643"/>
                <a:gd name="T38" fmla="*/ 464 w 992"/>
                <a:gd name="T39" fmla="*/ 635 h 643"/>
                <a:gd name="T40" fmla="*/ 488 w 992"/>
                <a:gd name="T41" fmla="*/ 643 h 643"/>
                <a:gd name="T42" fmla="*/ 512 w 992"/>
                <a:gd name="T43" fmla="*/ 635 h 643"/>
                <a:gd name="T44" fmla="*/ 536 w 992"/>
                <a:gd name="T45" fmla="*/ 635 h 643"/>
                <a:gd name="T46" fmla="*/ 560 w 992"/>
                <a:gd name="T47" fmla="*/ 635 h 643"/>
                <a:gd name="T48" fmla="*/ 584 w 992"/>
                <a:gd name="T49" fmla="*/ 635 h 643"/>
                <a:gd name="T50" fmla="*/ 608 w 992"/>
                <a:gd name="T51" fmla="*/ 635 h 643"/>
                <a:gd name="T52" fmla="*/ 632 w 992"/>
                <a:gd name="T53" fmla="*/ 643 h 643"/>
                <a:gd name="T54" fmla="*/ 656 w 992"/>
                <a:gd name="T55" fmla="*/ 643 h 643"/>
                <a:gd name="T56" fmla="*/ 680 w 992"/>
                <a:gd name="T57" fmla="*/ 89 h 643"/>
                <a:gd name="T58" fmla="*/ 696 w 992"/>
                <a:gd name="T59" fmla="*/ 113 h 643"/>
                <a:gd name="T60" fmla="*/ 720 w 992"/>
                <a:gd name="T61" fmla="*/ 185 h 643"/>
                <a:gd name="T62" fmla="*/ 744 w 992"/>
                <a:gd name="T63" fmla="*/ 538 h 643"/>
                <a:gd name="T64" fmla="*/ 768 w 992"/>
                <a:gd name="T65" fmla="*/ 514 h 643"/>
                <a:gd name="T66" fmla="*/ 792 w 992"/>
                <a:gd name="T67" fmla="*/ 610 h 643"/>
                <a:gd name="T68" fmla="*/ 816 w 992"/>
                <a:gd name="T69" fmla="*/ 610 h 643"/>
                <a:gd name="T70" fmla="*/ 840 w 992"/>
                <a:gd name="T71" fmla="*/ 618 h 643"/>
                <a:gd name="T72" fmla="*/ 864 w 992"/>
                <a:gd name="T73" fmla="*/ 643 h 643"/>
                <a:gd name="T74" fmla="*/ 896 w 992"/>
                <a:gd name="T75" fmla="*/ 643 h 643"/>
                <a:gd name="T76" fmla="*/ 904 w 992"/>
                <a:gd name="T77" fmla="*/ 643 h 643"/>
                <a:gd name="T78" fmla="*/ 928 w 992"/>
                <a:gd name="T79" fmla="*/ 643 h 643"/>
                <a:gd name="T80" fmla="*/ 952 w 992"/>
                <a:gd name="T81" fmla="*/ 643 h 643"/>
                <a:gd name="T82" fmla="*/ 976 w 992"/>
                <a:gd name="T83" fmla="*/ 643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92" h="643">
                  <a:moveTo>
                    <a:pt x="0" y="643"/>
                  </a:moveTo>
                  <a:lnTo>
                    <a:pt x="8" y="643"/>
                  </a:lnTo>
                  <a:lnTo>
                    <a:pt x="16" y="635"/>
                  </a:lnTo>
                  <a:lnTo>
                    <a:pt x="24" y="643"/>
                  </a:lnTo>
                  <a:lnTo>
                    <a:pt x="32" y="643"/>
                  </a:lnTo>
                  <a:lnTo>
                    <a:pt x="40" y="643"/>
                  </a:lnTo>
                  <a:lnTo>
                    <a:pt x="48" y="643"/>
                  </a:lnTo>
                  <a:lnTo>
                    <a:pt x="56" y="643"/>
                  </a:lnTo>
                  <a:lnTo>
                    <a:pt x="64" y="643"/>
                  </a:lnTo>
                  <a:lnTo>
                    <a:pt x="72" y="643"/>
                  </a:lnTo>
                  <a:lnTo>
                    <a:pt x="80" y="643"/>
                  </a:lnTo>
                  <a:lnTo>
                    <a:pt x="88" y="643"/>
                  </a:lnTo>
                  <a:lnTo>
                    <a:pt x="96" y="643"/>
                  </a:lnTo>
                  <a:lnTo>
                    <a:pt x="104" y="635"/>
                  </a:lnTo>
                  <a:lnTo>
                    <a:pt x="112" y="643"/>
                  </a:lnTo>
                  <a:lnTo>
                    <a:pt x="128" y="643"/>
                  </a:lnTo>
                  <a:lnTo>
                    <a:pt x="120" y="643"/>
                  </a:lnTo>
                  <a:lnTo>
                    <a:pt x="128" y="643"/>
                  </a:lnTo>
                  <a:lnTo>
                    <a:pt x="136" y="643"/>
                  </a:lnTo>
                  <a:lnTo>
                    <a:pt x="144" y="643"/>
                  </a:lnTo>
                  <a:lnTo>
                    <a:pt x="152" y="643"/>
                  </a:lnTo>
                  <a:lnTo>
                    <a:pt x="160" y="635"/>
                  </a:lnTo>
                  <a:lnTo>
                    <a:pt x="168" y="635"/>
                  </a:lnTo>
                  <a:lnTo>
                    <a:pt x="176" y="635"/>
                  </a:lnTo>
                  <a:lnTo>
                    <a:pt x="184" y="635"/>
                  </a:lnTo>
                  <a:lnTo>
                    <a:pt x="192" y="643"/>
                  </a:lnTo>
                  <a:lnTo>
                    <a:pt x="200" y="643"/>
                  </a:lnTo>
                  <a:lnTo>
                    <a:pt x="208" y="635"/>
                  </a:lnTo>
                  <a:lnTo>
                    <a:pt x="216" y="635"/>
                  </a:lnTo>
                  <a:lnTo>
                    <a:pt x="224" y="643"/>
                  </a:lnTo>
                  <a:lnTo>
                    <a:pt x="232" y="643"/>
                  </a:lnTo>
                  <a:lnTo>
                    <a:pt x="240" y="635"/>
                  </a:lnTo>
                  <a:lnTo>
                    <a:pt x="248" y="627"/>
                  </a:lnTo>
                  <a:lnTo>
                    <a:pt x="256" y="635"/>
                  </a:lnTo>
                  <a:lnTo>
                    <a:pt x="264" y="643"/>
                  </a:lnTo>
                  <a:lnTo>
                    <a:pt x="272" y="635"/>
                  </a:lnTo>
                  <a:lnTo>
                    <a:pt x="280" y="643"/>
                  </a:lnTo>
                  <a:lnTo>
                    <a:pt x="288" y="635"/>
                  </a:lnTo>
                  <a:lnTo>
                    <a:pt x="296" y="643"/>
                  </a:lnTo>
                  <a:lnTo>
                    <a:pt x="304" y="635"/>
                  </a:lnTo>
                  <a:lnTo>
                    <a:pt x="312" y="635"/>
                  </a:lnTo>
                  <a:lnTo>
                    <a:pt x="320" y="643"/>
                  </a:lnTo>
                  <a:lnTo>
                    <a:pt x="328" y="643"/>
                  </a:lnTo>
                  <a:lnTo>
                    <a:pt x="336" y="635"/>
                  </a:lnTo>
                  <a:lnTo>
                    <a:pt x="344" y="643"/>
                  </a:lnTo>
                  <a:lnTo>
                    <a:pt x="352" y="643"/>
                  </a:lnTo>
                  <a:lnTo>
                    <a:pt x="360" y="643"/>
                  </a:lnTo>
                  <a:lnTo>
                    <a:pt x="368" y="643"/>
                  </a:lnTo>
                  <a:lnTo>
                    <a:pt x="376" y="643"/>
                  </a:lnTo>
                  <a:lnTo>
                    <a:pt x="384" y="635"/>
                  </a:lnTo>
                  <a:lnTo>
                    <a:pt x="392" y="635"/>
                  </a:lnTo>
                  <a:lnTo>
                    <a:pt x="400" y="643"/>
                  </a:lnTo>
                  <a:lnTo>
                    <a:pt x="408" y="643"/>
                  </a:lnTo>
                  <a:lnTo>
                    <a:pt x="416" y="643"/>
                  </a:lnTo>
                  <a:lnTo>
                    <a:pt x="424" y="635"/>
                  </a:lnTo>
                  <a:lnTo>
                    <a:pt x="432" y="643"/>
                  </a:lnTo>
                  <a:lnTo>
                    <a:pt x="440" y="643"/>
                  </a:lnTo>
                  <a:lnTo>
                    <a:pt x="448" y="643"/>
                  </a:lnTo>
                  <a:lnTo>
                    <a:pt x="456" y="643"/>
                  </a:lnTo>
                  <a:lnTo>
                    <a:pt x="464" y="635"/>
                  </a:lnTo>
                  <a:lnTo>
                    <a:pt x="472" y="643"/>
                  </a:lnTo>
                  <a:lnTo>
                    <a:pt x="480" y="635"/>
                  </a:lnTo>
                  <a:lnTo>
                    <a:pt x="488" y="643"/>
                  </a:lnTo>
                  <a:lnTo>
                    <a:pt x="496" y="643"/>
                  </a:lnTo>
                  <a:lnTo>
                    <a:pt x="504" y="643"/>
                  </a:lnTo>
                  <a:lnTo>
                    <a:pt x="512" y="635"/>
                  </a:lnTo>
                  <a:lnTo>
                    <a:pt x="520" y="635"/>
                  </a:lnTo>
                  <a:lnTo>
                    <a:pt x="528" y="618"/>
                  </a:lnTo>
                  <a:lnTo>
                    <a:pt x="536" y="635"/>
                  </a:lnTo>
                  <a:lnTo>
                    <a:pt x="544" y="643"/>
                  </a:lnTo>
                  <a:lnTo>
                    <a:pt x="552" y="643"/>
                  </a:lnTo>
                  <a:lnTo>
                    <a:pt x="560" y="635"/>
                  </a:lnTo>
                  <a:lnTo>
                    <a:pt x="568" y="635"/>
                  </a:lnTo>
                  <a:lnTo>
                    <a:pt x="576" y="643"/>
                  </a:lnTo>
                  <a:lnTo>
                    <a:pt x="584" y="635"/>
                  </a:lnTo>
                  <a:lnTo>
                    <a:pt x="592" y="643"/>
                  </a:lnTo>
                  <a:lnTo>
                    <a:pt x="600" y="643"/>
                  </a:lnTo>
                  <a:lnTo>
                    <a:pt x="608" y="635"/>
                  </a:lnTo>
                  <a:lnTo>
                    <a:pt x="616" y="643"/>
                  </a:lnTo>
                  <a:lnTo>
                    <a:pt x="624" y="635"/>
                  </a:lnTo>
                  <a:lnTo>
                    <a:pt x="632" y="643"/>
                  </a:lnTo>
                  <a:lnTo>
                    <a:pt x="640" y="643"/>
                  </a:lnTo>
                  <a:lnTo>
                    <a:pt x="648" y="635"/>
                  </a:lnTo>
                  <a:lnTo>
                    <a:pt x="656" y="643"/>
                  </a:lnTo>
                  <a:lnTo>
                    <a:pt x="664" y="643"/>
                  </a:lnTo>
                  <a:lnTo>
                    <a:pt x="672" y="627"/>
                  </a:lnTo>
                  <a:lnTo>
                    <a:pt x="680" y="89"/>
                  </a:lnTo>
                  <a:lnTo>
                    <a:pt x="688" y="233"/>
                  </a:lnTo>
                  <a:lnTo>
                    <a:pt x="696" y="161"/>
                  </a:lnTo>
                  <a:lnTo>
                    <a:pt x="696" y="113"/>
                  </a:lnTo>
                  <a:lnTo>
                    <a:pt x="704" y="0"/>
                  </a:lnTo>
                  <a:lnTo>
                    <a:pt x="712" y="177"/>
                  </a:lnTo>
                  <a:lnTo>
                    <a:pt x="720" y="185"/>
                  </a:lnTo>
                  <a:lnTo>
                    <a:pt x="728" y="40"/>
                  </a:lnTo>
                  <a:lnTo>
                    <a:pt x="736" y="442"/>
                  </a:lnTo>
                  <a:lnTo>
                    <a:pt x="744" y="538"/>
                  </a:lnTo>
                  <a:lnTo>
                    <a:pt x="752" y="602"/>
                  </a:lnTo>
                  <a:lnTo>
                    <a:pt x="760" y="546"/>
                  </a:lnTo>
                  <a:lnTo>
                    <a:pt x="768" y="514"/>
                  </a:lnTo>
                  <a:lnTo>
                    <a:pt x="776" y="618"/>
                  </a:lnTo>
                  <a:lnTo>
                    <a:pt x="784" y="586"/>
                  </a:lnTo>
                  <a:lnTo>
                    <a:pt x="792" y="610"/>
                  </a:lnTo>
                  <a:lnTo>
                    <a:pt x="800" y="594"/>
                  </a:lnTo>
                  <a:lnTo>
                    <a:pt x="808" y="594"/>
                  </a:lnTo>
                  <a:lnTo>
                    <a:pt x="816" y="610"/>
                  </a:lnTo>
                  <a:lnTo>
                    <a:pt x="824" y="618"/>
                  </a:lnTo>
                  <a:lnTo>
                    <a:pt x="832" y="610"/>
                  </a:lnTo>
                  <a:lnTo>
                    <a:pt x="840" y="618"/>
                  </a:lnTo>
                  <a:lnTo>
                    <a:pt x="848" y="635"/>
                  </a:lnTo>
                  <a:lnTo>
                    <a:pt x="856" y="643"/>
                  </a:lnTo>
                  <a:lnTo>
                    <a:pt x="864" y="643"/>
                  </a:lnTo>
                  <a:lnTo>
                    <a:pt x="872" y="643"/>
                  </a:lnTo>
                  <a:lnTo>
                    <a:pt x="880" y="643"/>
                  </a:lnTo>
                  <a:lnTo>
                    <a:pt x="896" y="643"/>
                  </a:lnTo>
                  <a:lnTo>
                    <a:pt x="888" y="643"/>
                  </a:lnTo>
                  <a:lnTo>
                    <a:pt x="896" y="643"/>
                  </a:lnTo>
                  <a:lnTo>
                    <a:pt x="904" y="643"/>
                  </a:lnTo>
                  <a:lnTo>
                    <a:pt x="912" y="635"/>
                  </a:lnTo>
                  <a:lnTo>
                    <a:pt x="920" y="643"/>
                  </a:lnTo>
                  <a:lnTo>
                    <a:pt x="928" y="643"/>
                  </a:lnTo>
                  <a:lnTo>
                    <a:pt x="936" y="643"/>
                  </a:lnTo>
                  <a:lnTo>
                    <a:pt x="944" y="643"/>
                  </a:lnTo>
                  <a:lnTo>
                    <a:pt x="952" y="643"/>
                  </a:lnTo>
                  <a:lnTo>
                    <a:pt x="960" y="643"/>
                  </a:lnTo>
                  <a:lnTo>
                    <a:pt x="968" y="643"/>
                  </a:lnTo>
                  <a:lnTo>
                    <a:pt x="976" y="643"/>
                  </a:lnTo>
                  <a:lnTo>
                    <a:pt x="984" y="643"/>
                  </a:lnTo>
                  <a:lnTo>
                    <a:pt x="992" y="643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kumimoji="1" lang="ja-JP" altLang="en-US" sz="900">
                <a:solidFill>
                  <a:prstClr val="black"/>
                </a:solidFill>
              </a:endParaRPr>
            </a:p>
          </p:txBody>
        </p:sp>
        <p:sp>
          <p:nvSpPr>
            <p:cNvPr id="57" name="Freeform 410"/>
            <p:cNvSpPr>
              <a:spLocks/>
            </p:cNvSpPr>
            <p:nvPr/>
          </p:nvSpPr>
          <p:spPr bwMode="auto">
            <a:xfrm>
              <a:off x="5264294" y="3703007"/>
              <a:ext cx="983677" cy="344104"/>
            </a:xfrm>
            <a:custGeom>
              <a:avLst/>
              <a:gdLst>
                <a:gd name="T0" fmla="*/ 16 w 1001"/>
                <a:gd name="T1" fmla="*/ 570 h 578"/>
                <a:gd name="T2" fmla="*/ 40 w 1001"/>
                <a:gd name="T3" fmla="*/ 570 h 578"/>
                <a:gd name="T4" fmla="*/ 64 w 1001"/>
                <a:gd name="T5" fmla="*/ 570 h 578"/>
                <a:gd name="T6" fmla="*/ 88 w 1001"/>
                <a:gd name="T7" fmla="*/ 570 h 578"/>
                <a:gd name="T8" fmla="*/ 113 w 1001"/>
                <a:gd name="T9" fmla="*/ 570 h 578"/>
                <a:gd name="T10" fmla="*/ 137 w 1001"/>
                <a:gd name="T11" fmla="*/ 570 h 578"/>
                <a:gd name="T12" fmla="*/ 161 w 1001"/>
                <a:gd name="T13" fmla="*/ 570 h 578"/>
                <a:gd name="T14" fmla="*/ 185 w 1001"/>
                <a:gd name="T15" fmla="*/ 570 h 578"/>
                <a:gd name="T16" fmla="*/ 209 w 1001"/>
                <a:gd name="T17" fmla="*/ 570 h 578"/>
                <a:gd name="T18" fmla="*/ 233 w 1001"/>
                <a:gd name="T19" fmla="*/ 570 h 578"/>
                <a:gd name="T20" fmla="*/ 257 w 1001"/>
                <a:gd name="T21" fmla="*/ 570 h 578"/>
                <a:gd name="T22" fmla="*/ 281 w 1001"/>
                <a:gd name="T23" fmla="*/ 578 h 578"/>
                <a:gd name="T24" fmla="*/ 305 w 1001"/>
                <a:gd name="T25" fmla="*/ 570 h 578"/>
                <a:gd name="T26" fmla="*/ 329 w 1001"/>
                <a:gd name="T27" fmla="*/ 570 h 578"/>
                <a:gd name="T28" fmla="*/ 353 w 1001"/>
                <a:gd name="T29" fmla="*/ 570 h 578"/>
                <a:gd name="T30" fmla="*/ 377 w 1001"/>
                <a:gd name="T31" fmla="*/ 570 h 578"/>
                <a:gd name="T32" fmla="*/ 401 w 1001"/>
                <a:gd name="T33" fmla="*/ 545 h 578"/>
                <a:gd name="T34" fmla="*/ 425 w 1001"/>
                <a:gd name="T35" fmla="*/ 562 h 578"/>
                <a:gd name="T36" fmla="*/ 449 w 1001"/>
                <a:gd name="T37" fmla="*/ 570 h 578"/>
                <a:gd name="T38" fmla="*/ 465 w 1001"/>
                <a:gd name="T39" fmla="*/ 570 h 578"/>
                <a:gd name="T40" fmla="*/ 489 w 1001"/>
                <a:gd name="T41" fmla="*/ 570 h 578"/>
                <a:gd name="T42" fmla="*/ 513 w 1001"/>
                <a:gd name="T43" fmla="*/ 562 h 578"/>
                <a:gd name="T44" fmla="*/ 537 w 1001"/>
                <a:gd name="T45" fmla="*/ 112 h 578"/>
                <a:gd name="T46" fmla="*/ 561 w 1001"/>
                <a:gd name="T47" fmla="*/ 313 h 578"/>
                <a:gd name="T48" fmla="*/ 585 w 1001"/>
                <a:gd name="T49" fmla="*/ 48 h 578"/>
                <a:gd name="T50" fmla="*/ 609 w 1001"/>
                <a:gd name="T51" fmla="*/ 505 h 578"/>
                <a:gd name="T52" fmla="*/ 633 w 1001"/>
                <a:gd name="T53" fmla="*/ 529 h 578"/>
                <a:gd name="T54" fmla="*/ 665 w 1001"/>
                <a:gd name="T55" fmla="*/ 529 h 578"/>
                <a:gd name="T56" fmla="*/ 673 w 1001"/>
                <a:gd name="T57" fmla="*/ 554 h 578"/>
                <a:gd name="T58" fmla="*/ 697 w 1001"/>
                <a:gd name="T59" fmla="*/ 570 h 578"/>
                <a:gd name="T60" fmla="*/ 721 w 1001"/>
                <a:gd name="T61" fmla="*/ 562 h 578"/>
                <a:gd name="T62" fmla="*/ 745 w 1001"/>
                <a:gd name="T63" fmla="*/ 570 h 578"/>
                <a:gd name="T64" fmla="*/ 769 w 1001"/>
                <a:gd name="T65" fmla="*/ 562 h 578"/>
                <a:gd name="T66" fmla="*/ 793 w 1001"/>
                <a:gd name="T67" fmla="*/ 562 h 578"/>
                <a:gd name="T68" fmla="*/ 817 w 1001"/>
                <a:gd name="T69" fmla="*/ 570 h 578"/>
                <a:gd name="T70" fmla="*/ 841 w 1001"/>
                <a:gd name="T71" fmla="*/ 562 h 578"/>
                <a:gd name="T72" fmla="*/ 865 w 1001"/>
                <a:gd name="T73" fmla="*/ 562 h 578"/>
                <a:gd name="T74" fmla="*/ 889 w 1001"/>
                <a:gd name="T75" fmla="*/ 554 h 578"/>
                <a:gd name="T76" fmla="*/ 913 w 1001"/>
                <a:gd name="T77" fmla="*/ 570 h 578"/>
                <a:gd name="T78" fmla="*/ 937 w 1001"/>
                <a:gd name="T79" fmla="*/ 562 h 578"/>
                <a:gd name="T80" fmla="*/ 961 w 1001"/>
                <a:gd name="T81" fmla="*/ 562 h 578"/>
                <a:gd name="T82" fmla="*/ 985 w 1001"/>
                <a:gd name="T83" fmla="*/ 562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01" h="578">
                  <a:moveTo>
                    <a:pt x="0" y="570"/>
                  </a:moveTo>
                  <a:lnTo>
                    <a:pt x="8" y="570"/>
                  </a:lnTo>
                  <a:lnTo>
                    <a:pt x="16" y="570"/>
                  </a:lnTo>
                  <a:lnTo>
                    <a:pt x="24" y="570"/>
                  </a:lnTo>
                  <a:lnTo>
                    <a:pt x="32" y="570"/>
                  </a:lnTo>
                  <a:lnTo>
                    <a:pt x="40" y="570"/>
                  </a:lnTo>
                  <a:lnTo>
                    <a:pt x="48" y="570"/>
                  </a:lnTo>
                  <a:lnTo>
                    <a:pt x="56" y="570"/>
                  </a:lnTo>
                  <a:lnTo>
                    <a:pt x="64" y="570"/>
                  </a:lnTo>
                  <a:lnTo>
                    <a:pt x="72" y="570"/>
                  </a:lnTo>
                  <a:lnTo>
                    <a:pt x="80" y="570"/>
                  </a:lnTo>
                  <a:lnTo>
                    <a:pt x="88" y="570"/>
                  </a:lnTo>
                  <a:lnTo>
                    <a:pt x="97" y="570"/>
                  </a:lnTo>
                  <a:lnTo>
                    <a:pt x="105" y="570"/>
                  </a:lnTo>
                  <a:lnTo>
                    <a:pt x="113" y="570"/>
                  </a:lnTo>
                  <a:lnTo>
                    <a:pt x="121" y="570"/>
                  </a:lnTo>
                  <a:lnTo>
                    <a:pt x="129" y="570"/>
                  </a:lnTo>
                  <a:lnTo>
                    <a:pt x="137" y="570"/>
                  </a:lnTo>
                  <a:lnTo>
                    <a:pt x="145" y="570"/>
                  </a:lnTo>
                  <a:lnTo>
                    <a:pt x="153" y="570"/>
                  </a:lnTo>
                  <a:lnTo>
                    <a:pt x="161" y="570"/>
                  </a:lnTo>
                  <a:lnTo>
                    <a:pt x="169" y="570"/>
                  </a:lnTo>
                  <a:lnTo>
                    <a:pt x="177" y="570"/>
                  </a:lnTo>
                  <a:lnTo>
                    <a:pt x="185" y="570"/>
                  </a:lnTo>
                  <a:lnTo>
                    <a:pt x="193" y="570"/>
                  </a:lnTo>
                  <a:lnTo>
                    <a:pt x="201" y="570"/>
                  </a:lnTo>
                  <a:lnTo>
                    <a:pt x="209" y="570"/>
                  </a:lnTo>
                  <a:lnTo>
                    <a:pt x="217" y="570"/>
                  </a:lnTo>
                  <a:lnTo>
                    <a:pt x="225" y="570"/>
                  </a:lnTo>
                  <a:lnTo>
                    <a:pt x="233" y="570"/>
                  </a:lnTo>
                  <a:lnTo>
                    <a:pt x="241" y="570"/>
                  </a:lnTo>
                  <a:lnTo>
                    <a:pt x="249" y="562"/>
                  </a:lnTo>
                  <a:lnTo>
                    <a:pt x="257" y="570"/>
                  </a:lnTo>
                  <a:lnTo>
                    <a:pt x="265" y="570"/>
                  </a:lnTo>
                  <a:lnTo>
                    <a:pt x="273" y="570"/>
                  </a:lnTo>
                  <a:lnTo>
                    <a:pt x="281" y="578"/>
                  </a:lnTo>
                  <a:lnTo>
                    <a:pt x="289" y="570"/>
                  </a:lnTo>
                  <a:lnTo>
                    <a:pt x="297" y="570"/>
                  </a:lnTo>
                  <a:lnTo>
                    <a:pt x="305" y="570"/>
                  </a:lnTo>
                  <a:lnTo>
                    <a:pt x="313" y="570"/>
                  </a:lnTo>
                  <a:lnTo>
                    <a:pt x="321" y="570"/>
                  </a:lnTo>
                  <a:lnTo>
                    <a:pt x="329" y="570"/>
                  </a:lnTo>
                  <a:lnTo>
                    <a:pt x="337" y="570"/>
                  </a:lnTo>
                  <a:lnTo>
                    <a:pt x="345" y="570"/>
                  </a:lnTo>
                  <a:lnTo>
                    <a:pt x="353" y="570"/>
                  </a:lnTo>
                  <a:lnTo>
                    <a:pt x="361" y="570"/>
                  </a:lnTo>
                  <a:lnTo>
                    <a:pt x="369" y="570"/>
                  </a:lnTo>
                  <a:lnTo>
                    <a:pt x="377" y="570"/>
                  </a:lnTo>
                  <a:lnTo>
                    <a:pt x="385" y="570"/>
                  </a:lnTo>
                  <a:lnTo>
                    <a:pt x="393" y="570"/>
                  </a:lnTo>
                  <a:lnTo>
                    <a:pt x="401" y="545"/>
                  </a:lnTo>
                  <a:lnTo>
                    <a:pt x="409" y="570"/>
                  </a:lnTo>
                  <a:lnTo>
                    <a:pt x="417" y="570"/>
                  </a:lnTo>
                  <a:lnTo>
                    <a:pt x="425" y="562"/>
                  </a:lnTo>
                  <a:lnTo>
                    <a:pt x="433" y="570"/>
                  </a:lnTo>
                  <a:lnTo>
                    <a:pt x="441" y="570"/>
                  </a:lnTo>
                  <a:lnTo>
                    <a:pt x="449" y="570"/>
                  </a:lnTo>
                  <a:lnTo>
                    <a:pt x="457" y="570"/>
                  </a:lnTo>
                  <a:lnTo>
                    <a:pt x="473" y="570"/>
                  </a:lnTo>
                  <a:lnTo>
                    <a:pt x="465" y="570"/>
                  </a:lnTo>
                  <a:lnTo>
                    <a:pt x="473" y="570"/>
                  </a:lnTo>
                  <a:lnTo>
                    <a:pt x="481" y="570"/>
                  </a:lnTo>
                  <a:lnTo>
                    <a:pt x="489" y="570"/>
                  </a:lnTo>
                  <a:lnTo>
                    <a:pt x="497" y="570"/>
                  </a:lnTo>
                  <a:lnTo>
                    <a:pt x="505" y="570"/>
                  </a:lnTo>
                  <a:lnTo>
                    <a:pt x="513" y="562"/>
                  </a:lnTo>
                  <a:lnTo>
                    <a:pt x="521" y="570"/>
                  </a:lnTo>
                  <a:lnTo>
                    <a:pt x="529" y="361"/>
                  </a:lnTo>
                  <a:lnTo>
                    <a:pt x="537" y="112"/>
                  </a:lnTo>
                  <a:lnTo>
                    <a:pt x="545" y="176"/>
                  </a:lnTo>
                  <a:lnTo>
                    <a:pt x="553" y="256"/>
                  </a:lnTo>
                  <a:lnTo>
                    <a:pt x="561" y="313"/>
                  </a:lnTo>
                  <a:lnTo>
                    <a:pt x="569" y="224"/>
                  </a:lnTo>
                  <a:lnTo>
                    <a:pt x="577" y="0"/>
                  </a:lnTo>
                  <a:lnTo>
                    <a:pt x="585" y="48"/>
                  </a:lnTo>
                  <a:lnTo>
                    <a:pt x="593" y="273"/>
                  </a:lnTo>
                  <a:lnTo>
                    <a:pt x="601" y="521"/>
                  </a:lnTo>
                  <a:lnTo>
                    <a:pt x="609" y="505"/>
                  </a:lnTo>
                  <a:lnTo>
                    <a:pt x="617" y="521"/>
                  </a:lnTo>
                  <a:lnTo>
                    <a:pt x="625" y="537"/>
                  </a:lnTo>
                  <a:lnTo>
                    <a:pt x="633" y="529"/>
                  </a:lnTo>
                  <a:lnTo>
                    <a:pt x="641" y="537"/>
                  </a:lnTo>
                  <a:lnTo>
                    <a:pt x="649" y="545"/>
                  </a:lnTo>
                  <a:lnTo>
                    <a:pt x="665" y="529"/>
                  </a:lnTo>
                  <a:lnTo>
                    <a:pt x="657" y="529"/>
                  </a:lnTo>
                  <a:lnTo>
                    <a:pt x="665" y="529"/>
                  </a:lnTo>
                  <a:lnTo>
                    <a:pt x="673" y="554"/>
                  </a:lnTo>
                  <a:lnTo>
                    <a:pt x="681" y="562"/>
                  </a:lnTo>
                  <a:lnTo>
                    <a:pt x="689" y="562"/>
                  </a:lnTo>
                  <a:lnTo>
                    <a:pt x="697" y="570"/>
                  </a:lnTo>
                  <a:lnTo>
                    <a:pt x="705" y="570"/>
                  </a:lnTo>
                  <a:lnTo>
                    <a:pt x="713" y="570"/>
                  </a:lnTo>
                  <a:lnTo>
                    <a:pt x="721" y="562"/>
                  </a:lnTo>
                  <a:lnTo>
                    <a:pt x="729" y="562"/>
                  </a:lnTo>
                  <a:lnTo>
                    <a:pt x="737" y="570"/>
                  </a:lnTo>
                  <a:lnTo>
                    <a:pt x="745" y="570"/>
                  </a:lnTo>
                  <a:lnTo>
                    <a:pt x="753" y="562"/>
                  </a:lnTo>
                  <a:lnTo>
                    <a:pt x="761" y="562"/>
                  </a:lnTo>
                  <a:lnTo>
                    <a:pt x="769" y="562"/>
                  </a:lnTo>
                  <a:lnTo>
                    <a:pt x="777" y="570"/>
                  </a:lnTo>
                  <a:lnTo>
                    <a:pt x="785" y="570"/>
                  </a:lnTo>
                  <a:lnTo>
                    <a:pt x="793" y="562"/>
                  </a:lnTo>
                  <a:lnTo>
                    <a:pt x="801" y="570"/>
                  </a:lnTo>
                  <a:lnTo>
                    <a:pt x="809" y="570"/>
                  </a:lnTo>
                  <a:lnTo>
                    <a:pt x="817" y="570"/>
                  </a:lnTo>
                  <a:lnTo>
                    <a:pt x="825" y="562"/>
                  </a:lnTo>
                  <a:lnTo>
                    <a:pt x="833" y="562"/>
                  </a:lnTo>
                  <a:lnTo>
                    <a:pt x="841" y="562"/>
                  </a:lnTo>
                  <a:lnTo>
                    <a:pt x="849" y="562"/>
                  </a:lnTo>
                  <a:lnTo>
                    <a:pt x="857" y="570"/>
                  </a:lnTo>
                  <a:lnTo>
                    <a:pt x="865" y="562"/>
                  </a:lnTo>
                  <a:lnTo>
                    <a:pt x="873" y="570"/>
                  </a:lnTo>
                  <a:lnTo>
                    <a:pt x="881" y="562"/>
                  </a:lnTo>
                  <a:lnTo>
                    <a:pt x="889" y="554"/>
                  </a:lnTo>
                  <a:lnTo>
                    <a:pt x="897" y="554"/>
                  </a:lnTo>
                  <a:lnTo>
                    <a:pt x="905" y="562"/>
                  </a:lnTo>
                  <a:lnTo>
                    <a:pt x="913" y="570"/>
                  </a:lnTo>
                  <a:lnTo>
                    <a:pt x="921" y="554"/>
                  </a:lnTo>
                  <a:lnTo>
                    <a:pt x="929" y="554"/>
                  </a:lnTo>
                  <a:lnTo>
                    <a:pt x="937" y="562"/>
                  </a:lnTo>
                  <a:lnTo>
                    <a:pt x="945" y="545"/>
                  </a:lnTo>
                  <a:lnTo>
                    <a:pt x="953" y="554"/>
                  </a:lnTo>
                  <a:lnTo>
                    <a:pt x="961" y="562"/>
                  </a:lnTo>
                  <a:lnTo>
                    <a:pt x="969" y="562"/>
                  </a:lnTo>
                  <a:lnTo>
                    <a:pt x="977" y="562"/>
                  </a:lnTo>
                  <a:lnTo>
                    <a:pt x="985" y="562"/>
                  </a:lnTo>
                  <a:lnTo>
                    <a:pt x="993" y="562"/>
                  </a:lnTo>
                  <a:lnTo>
                    <a:pt x="1001" y="56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kumimoji="1" lang="ja-JP" altLang="en-US" sz="900">
                <a:solidFill>
                  <a:prstClr val="black"/>
                </a:solidFill>
              </a:endParaRPr>
            </a:p>
          </p:txBody>
        </p:sp>
        <p:sp>
          <p:nvSpPr>
            <p:cNvPr id="58" name="Freeform 411"/>
            <p:cNvSpPr>
              <a:spLocks/>
            </p:cNvSpPr>
            <p:nvPr/>
          </p:nvSpPr>
          <p:spPr bwMode="auto">
            <a:xfrm>
              <a:off x="6247971" y="3841125"/>
              <a:ext cx="763554" cy="205986"/>
            </a:xfrm>
            <a:custGeom>
              <a:avLst/>
              <a:gdLst>
                <a:gd name="T0" fmla="*/ 8 w 777"/>
                <a:gd name="T1" fmla="*/ 338 h 346"/>
                <a:gd name="T2" fmla="*/ 24 w 777"/>
                <a:gd name="T3" fmla="*/ 338 h 346"/>
                <a:gd name="T4" fmla="*/ 40 w 777"/>
                <a:gd name="T5" fmla="*/ 330 h 346"/>
                <a:gd name="T6" fmla="*/ 56 w 777"/>
                <a:gd name="T7" fmla="*/ 338 h 346"/>
                <a:gd name="T8" fmla="*/ 72 w 777"/>
                <a:gd name="T9" fmla="*/ 338 h 346"/>
                <a:gd name="T10" fmla="*/ 88 w 777"/>
                <a:gd name="T11" fmla="*/ 330 h 346"/>
                <a:gd name="T12" fmla="*/ 104 w 777"/>
                <a:gd name="T13" fmla="*/ 330 h 346"/>
                <a:gd name="T14" fmla="*/ 120 w 777"/>
                <a:gd name="T15" fmla="*/ 338 h 346"/>
                <a:gd name="T16" fmla="*/ 136 w 777"/>
                <a:gd name="T17" fmla="*/ 330 h 346"/>
                <a:gd name="T18" fmla="*/ 152 w 777"/>
                <a:gd name="T19" fmla="*/ 330 h 346"/>
                <a:gd name="T20" fmla="*/ 168 w 777"/>
                <a:gd name="T21" fmla="*/ 330 h 346"/>
                <a:gd name="T22" fmla="*/ 184 w 777"/>
                <a:gd name="T23" fmla="*/ 330 h 346"/>
                <a:gd name="T24" fmla="*/ 200 w 777"/>
                <a:gd name="T25" fmla="*/ 322 h 346"/>
                <a:gd name="T26" fmla="*/ 216 w 777"/>
                <a:gd name="T27" fmla="*/ 322 h 346"/>
                <a:gd name="T28" fmla="*/ 224 w 777"/>
                <a:gd name="T29" fmla="*/ 330 h 346"/>
                <a:gd name="T30" fmla="*/ 240 w 777"/>
                <a:gd name="T31" fmla="*/ 338 h 346"/>
                <a:gd name="T32" fmla="*/ 256 w 777"/>
                <a:gd name="T33" fmla="*/ 313 h 346"/>
                <a:gd name="T34" fmla="*/ 272 w 777"/>
                <a:gd name="T35" fmla="*/ 330 h 346"/>
                <a:gd name="T36" fmla="*/ 288 w 777"/>
                <a:gd name="T37" fmla="*/ 322 h 346"/>
                <a:gd name="T38" fmla="*/ 304 w 777"/>
                <a:gd name="T39" fmla="*/ 330 h 346"/>
                <a:gd name="T40" fmla="*/ 320 w 777"/>
                <a:gd name="T41" fmla="*/ 330 h 346"/>
                <a:gd name="T42" fmla="*/ 336 w 777"/>
                <a:gd name="T43" fmla="*/ 330 h 346"/>
                <a:gd name="T44" fmla="*/ 352 w 777"/>
                <a:gd name="T45" fmla="*/ 322 h 346"/>
                <a:gd name="T46" fmla="*/ 368 w 777"/>
                <a:gd name="T47" fmla="*/ 257 h 346"/>
                <a:gd name="T48" fmla="*/ 384 w 777"/>
                <a:gd name="T49" fmla="*/ 121 h 346"/>
                <a:gd name="T50" fmla="*/ 400 w 777"/>
                <a:gd name="T51" fmla="*/ 145 h 346"/>
                <a:gd name="T52" fmla="*/ 416 w 777"/>
                <a:gd name="T53" fmla="*/ 65 h 346"/>
                <a:gd name="T54" fmla="*/ 424 w 777"/>
                <a:gd name="T55" fmla="*/ 97 h 346"/>
                <a:gd name="T56" fmla="*/ 440 w 777"/>
                <a:gd name="T57" fmla="*/ 185 h 346"/>
                <a:gd name="T58" fmla="*/ 456 w 777"/>
                <a:gd name="T59" fmla="*/ 322 h 346"/>
                <a:gd name="T60" fmla="*/ 472 w 777"/>
                <a:gd name="T61" fmla="*/ 330 h 346"/>
                <a:gd name="T62" fmla="*/ 488 w 777"/>
                <a:gd name="T63" fmla="*/ 313 h 346"/>
                <a:gd name="T64" fmla="*/ 504 w 777"/>
                <a:gd name="T65" fmla="*/ 330 h 346"/>
                <a:gd name="T66" fmla="*/ 520 w 777"/>
                <a:gd name="T67" fmla="*/ 297 h 346"/>
                <a:gd name="T68" fmla="*/ 536 w 777"/>
                <a:gd name="T69" fmla="*/ 297 h 346"/>
                <a:gd name="T70" fmla="*/ 552 w 777"/>
                <a:gd name="T71" fmla="*/ 305 h 346"/>
                <a:gd name="T72" fmla="*/ 568 w 777"/>
                <a:gd name="T73" fmla="*/ 338 h 346"/>
                <a:gd name="T74" fmla="*/ 584 w 777"/>
                <a:gd name="T75" fmla="*/ 322 h 346"/>
                <a:gd name="T76" fmla="*/ 600 w 777"/>
                <a:gd name="T77" fmla="*/ 338 h 346"/>
                <a:gd name="T78" fmla="*/ 616 w 777"/>
                <a:gd name="T79" fmla="*/ 330 h 346"/>
                <a:gd name="T80" fmla="*/ 633 w 777"/>
                <a:gd name="T81" fmla="*/ 338 h 346"/>
                <a:gd name="T82" fmla="*/ 649 w 777"/>
                <a:gd name="T83" fmla="*/ 338 h 346"/>
                <a:gd name="T84" fmla="*/ 665 w 777"/>
                <a:gd name="T85" fmla="*/ 338 h 346"/>
                <a:gd name="T86" fmla="*/ 681 w 777"/>
                <a:gd name="T87" fmla="*/ 346 h 346"/>
                <a:gd name="T88" fmla="*/ 697 w 777"/>
                <a:gd name="T89" fmla="*/ 338 h 346"/>
                <a:gd name="T90" fmla="*/ 713 w 777"/>
                <a:gd name="T91" fmla="*/ 338 h 346"/>
                <a:gd name="T92" fmla="*/ 729 w 777"/>
                <a:gd name="T93" fmla="*/ 338 h 346"/>
                <a:gd name="T94" fmla="*/ 745 w 777"/>
                <a:gd name="T95" fmla="*/ 338 h 346"/>
                <a:gd name="T96" fmla="*/ 761 w 777"/>
                <a:gd name="T97" fmla="*/ 338 h 346"/>
                <a:gd name="T98" fmla="*/ 777 w 777"/>
                <a:gd name="T99" fmla="*/ 330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77" h="346">
                  <a:moveTo>
                    <a:pt x="0" y="330"/>
                  </a:moveTo>
                  <a:lnTo>
                    <a:pt x="8" y="338"/>
                  </a:lnTo>
                  <a:lnTo>
                    <a:pt x="16" y="330"/>
                  </a:lnTo>
                  <a:lnTo>
                    <a:pt x="24" y="338"/>
                  </a:lnTo>
                  <a:lnTo>
                    <a:pt x="32" y="330"/>
                  </a:lnTo>
                  <a:lnTo>
                    <a:pt x="40" y="330"/>
                  </a:lnTo>
                  <a:lnTo>
                    <a:pt x="48" y="330"/>
                  </a:lnTo>
                  <a:lnTo>
                    <a:pt x="56" y="338"/>
                  </a:lnTo>
                  <a:lnTo>
                    <a:pt x="64" y="330"/>
                  </a:lnTo>
                  <a:lnTo>
                    <a:pt x="72" y="338"/>
                  </a:lnTo>
                  <a:lnTo>
                    <a:pt x="80" y="330"/>
                  </a:lnTo>
                  <a:lnTo>
                    <a:pt x="88" y="330"/>
                  </a:lnTo>
                  <a:lnTo>
                    <a:pt x="96" y="338"/>
                  </a:lnTo>
                  <a:lnTo>
                    <a:pt x="104" y="330"/>
                  </a:lnTo>
                  <a:lnTo>
                    <a:pt x="112" y="330"/>
                  </a:lnTo>
                  <a:lnTo>
                    <a:pt x="120" y="338"/>
                  </a:lnTo>
                  <a:lnTo>
                    <a:pt x="128" y="322"/>
                  </a:lnTo>
                  <a:lnTo>
                    <a:pt x="136" y="330"/>
                  </a:lnTo>
                  <a:lnTo>
                    <a:pt x="144" y="330"/>
                  </a:lnTo>
                  <a:lnTo>
                    <a:pt x="152" y="330"/>
                  </a:lnTo>
                  <a:lnTo>
                    <a:pt x="160" y="330"/>
                  </a:lnTo>
                  <a:lnTo>
                    <a:pt x="168" y="330"/>
                  </a:lnTo>
                  <a:lnTo>
                    <a:pt x="176" y="330"/>
                  </a:lnTo>
                  <a:lnTo>
                    <a:pt x="184" y="330"/>
                  </a:lnTo>
                  <a:lnTo>
                    <a:pt x="192" y="330"/>
                  </a:lnTo>
                  <a:lnTo>
                    <a:pt x="200" y="322"/>
                  </a:lnTo>
                  <a:lnTo>
                    <a:pt x="208" y="330"/>
                  </a:lnTo>
                  <a:lnTo>
                    <a:pt x="216" y="322"/>
                  </a:lnTo>
                  <a:lnTo>
                    <a:pt x="224" y="313"/>
                  </a:lnTo>
                  <a:lnTo>
                    <a:pt x="224" y="330"/>
                  </a:lnTo>
                  <a:lnTo>
                    <a:pt x="232" y="330"/>
                  </a:lnTo>
                  <a:lnTo>
                    <a:pt x="240" y="338"/>
                  </a:lnTo>
                  <a:lnTo>
                    <a:pt x="248" y="322"/>
                  </a:lnTo>
                  <a:lnTo>
                    <a:pt x="256" y="313"/>
                  </a:lnTo>
                  <a:lnTo>
                    <a:pt x="264" y="322"/>
                  </a:lnTo>
                  <a:lnTo>
                    <a:pt x="272" y="330"/>
                  </a:lnTo>
                  <a:lnTo>
                    <a:pt x="280" y="338"/>
                  </a:lnTo>
                  <a:lnTo>
                    <a:pt x="288" y="322"/>
                  </a:lnTo>
                  <a:lnTo>
                    <a:pt x="296" y="322"/>
                  </a:lnTo>
                  <a:lnTo>
                    <a:pt x="304" y="330"/>
                  </a:lnTo>
                  <a:lnTo>
                    <a:pt x="312" y="330"/>
                  </a:lnTo>
                  <a:lnTo>
                    <a:pt x="320" y="330"/>
                  </a:lnTo>
                  <a:lnTo>
                    <a:pt x="328" y="225"/>
                  </a:lnTo>
                  <a:lnTo>
                    <a:pt x="336" y="330"/>
                  </a:lnTo>
                  <a:lnTo>
                    <a:pt x="344" y="330"/>
                  </a:lnTo>
                  <a:lnTo>
                    <a:pt x="352" y="322"/>
                  </a:lnTo>
                  <a:lnTo>
                    <a:pt x="360" y="313"/>
                  </a:lnTo>
                  <a:lnTo>
                    <a:pt x="368" y="257"/>
                  </a:lnTo>
                  <a:lnTo>
                    <a:pt x="376" y="225"/>
                  </a:lnTo>
                  <a:lnTo>
                    <a:pt x="384" y="121"/>
                  </a:lnTo>
                  <a:lnTo>
                    <a:pt x="392" y="145"/>
                  </a:lnTo>
                  <a:lnTo>
                    <a:pt x="400" y="145"/>
                  </a:lnTo>
                  <a:lnTo>
                    <a:pt x="408" y="33"/>
                  </a:lnTo>
                  <a:lnTo>
                    <a:pt x="416" y="65"/>
                  </a:lnTo>
                  <a:lnTo>
                    <a:pt x="416" y="105"/>
                  </a:lnTo>
                  <a:lnTo>
                    <a:pt x="424" y="97"/>
                  </a:lnTo>
                  <a:lnTo>
                    <a:pt x="432" y="0"/>
                  </a:lnTo>
                  <a:lnTo>
                    <a:pt x="440" y="185"/>
                  </a:lnTo>
                  <a:lnTo>
                    <a:pt x="448" y="289"/>
                  </a:lnTo>
                  <a:lnTo>
                    <a:pt x="456" y="322"/>
                  </a:lnTo>
                  <a:lnTo>
                    <a:pt x="464" y="322"/>
                  </a:lnTo>
                  <a:lnTo>
                    <a:pt x="472" y="330"/>
                  </a:lnTo>
                  <a:lnTo>
                    <a:pt x="480" y="322"/>
                  </a:lnTo>
                  <a:lnTo>
                    <a:pt x="488" y="313"/>
                  </a:lnTo>
                  <a:lnTo>
                    <a:pt x="496" y="313"/>
                  </a:lnTo>
                  <a:lnTo>
                    <a:pt x="504" y="330"/>
                  </a:lnTo>
                  <a:lnTo>
                    <a:pt x="512" y="330"/>
                  </a:lnTo>
                  <a:lnTo>
                    <a:pt x="520" y="297"/>
                  </a:lnTo>
                  <a:lnTo>
                    <a:pt x="528" y="322"/>
                  </a:lnTo>
                  <a:lnTo>
                    <a:pt x="536" y="297"/>
                  </a:lnTo>
                  <a:lnTo>
                    <a:pt x="544" y="305"/>
                  </a:lnTo>
                  <a:lnTo>
                    <a:pt x="552" y="305"/>
                  </a:lnTo>
                  <a:lnTo>
                    <a:pt x="560" y="338"/>
                  </a:lnTo>
                  <a:lnTo>
                    <a:pt x="568" y="338"/>
                  </a:lnTo>
                  <a:lnTo>
                    <a:pt x="576" y="330"/>
                  </a:lnTo>
                  <a:lnTo>
                    <a:pt x="584" y="322"/>
                  </a:lnTo>
                  <a:lnTo>
                    <a:pt x="592" y="313"/>
                  </a:lnTo>
                  <a:lnTo>
                    <a:pt x="600" y="338"/>
                  </a:lnTo>
                  <a:lnTo>
                    <a:pt x="608" y="338"/>
                  </a:lnTo>
                  <a:lnTo>
                    <a:pt x="616" y="330"/>
                  </a:lnTo>
                  <a:lnTo>
                    <a:pt x="625" y="338"/>
                  </a:lnTo>
                  <a:lnTo>
                    <a:pt x="633" y="338"/>
                  </a:lnTo>
                  <a:lnTo>
                    <a:pt x="641" y="338"/>
                  </a:lnTo>
                  <a:lnTo>
                    <a:pt x="649" y="338"/>
                  </a:lnTo>
                  <a:lnTo>
                    <a:pt x="657" y="338"/>
                  </a:lnTo>
                  <a:lnTo>
                    <a:pt x="665" y="338"/>
                  </a:lnTo>
                  <a:lnTo>
                    <a:pt x="673" y="338"/>
                  </a:lnTo>
                  <a:lnTo>
                    <a:pt x="681" y="346"/>
                  </a:lnTo>
                  <a:lnTo>
                    <a:pt x="689" y="338"/>
                  </a:lnTo>
                  <a:lnTo>
                    <a:pt x="697" y="338"/>
                  </a:lnTo>
                  <a:lnTo>
                    <a:pt x="705" y="338"/>
                  </a:lnTo>
                  <a:lnTo>
                    <a:pt x="713" y="338"/>
                  </a:lnTo>
                  <a:lnTo>
                    <a:pt x="721" y="338"/>
                  </a:lnTo>
                  <a:lnTo>
                    <a:pt x="729" y="338"/>
                  </a:lnTo>
                  <a:lnTo>
                    <a:pt x="737" y="338"/>
                  </a:lnTo>
                  <a:lnTo>
                    <a:pt x="745" y="338"/>
                  </a:lnTo>
                  <a:lnTo>
                    <a:pt x="753" y="346"/>
                  </a:lnTo>
                  <a:lnTo>
                    <a:pt x="761" y="338"/>
                  </a:lnTo>
                  <a:lnTo>
                    <a:pt x="769" y="338"/>
                  </a:lnTo>
                  <a:lnTo>
                    <a:pt x="777" y="33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kumimoji="1" lang="ja-JP" altLang="en-US" sz="900">
                <a:solidFill>
                  <a:prstClr val="black"/>
                </a:solidFill>
              </a:endParaRPr>
            </a:p>
          </p:txBody>
        </p:sp>
        <p:sp>
          <p:nvSpPr>
            <p:cNvPr id="59" name="Rectangle 415"/>
            <p:cNvSpPr>
              <a:spLocks noChangeArrowheads="1"/>
            </p:cNvSpPr>
            <p:nvPr/>
          </p:nvSpPr>
          <p:spPr bwMode="auto">
            <a:xfrm>
              <a:off x="2338814" y="4037585"/>
              <a:ext cx="52585" cy="206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ja-JP" altLang="ja-JP" sz="900">
                  <a:solidFill>
                    <a:srgbClr val="000000"/>
                  </a:solidFill>
                  <a:latin typeface="MS UI Gothic" panose="020B0600070205080204" pitchFamily="50" charset="-128"/>
                  <a:ea typeface="MS UI Gothic" panose="020B0600070205080204" pitchFamily="50" charset="-128"/>
                </a:rPr>
                <a:t> </a:t>
              </a:r>
              <a:endParaRPr lang="ja-JP" altLang="ja-JP" sz="900">
                <a:solidFill>
                  <a:prstClr val="black"/>
                </a:solidFill>
              </a:endParaRPr>
            </a:p>
          </p:txBody>
        </p:sp>
        <p:pic>
          <p:nvPicPr>
            <p:cNvPr id="60" name="図 81" descr="C:\Users\Junki\Desktop\documents-export-2013-07-25\IMG_4388.JP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595579" y="4507362"/>
              <a:ext cx="847248" cy="63275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2" name="円/楕円 84"/>
          <p:cNvSpPr/>
          <p:nvPr/>
        </p:nvSpPr>
        <p:spPr>
          <a:xfrm flipH="1" flipV="1">
            <a:off x="1761911" y="4491647"/>
            <a:ext cx="36000" cy="36000"/>
          </a:xfrm>
          <a:prstGeom prst="ellipse">
            <a:avLst/>
          </a:prstGeom>
          <a:solidFill>
            <a:srgbClr val="FF00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63" name="円/楕円 85"/>
          <p:cNvSpPr/>
          <p:nvPr/>
        </p:nvSpPr>
        <p:spPr>
          <a:xfrm flipH="1" flipV="1">
            <a:off x="2317950" y="4555147"/>
            <a:ext cx="36000" cy="36000"/>
          </a:xfrm>
          <a:prstGeom prst="ellipse">
            <a:avLst/>
          </a:prstGeom>
          <a:solidFill>
            <a:srgbClr val="FF00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64" name="円/楕円 86"/>
          <p:cNvSpPr/>
          <p:nvPr/>
        </p:nvSpPr>
        <p:spPr>
          <a:xfrm flipH="1" flipV="1">
            <a:off x="2904911" y="4720247"/>
            <a:ext cx="36000" cy="36000"/>
          </a:xfrm>
          <a:prstGeom prst="ellipse">
            <a:avLst/>
          </a:prstGeom>
          <a:solidFill>
            <a:srgbClr val="FF00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65" name="円/楕円 87"/>
          <p:cNvSpPr/>
          <p:nvPr/>
        </p:nvSpPr>
        <p:spPr>
          <a:xfrm flipH="1" flipV="1">
            <a:off x="3463885" y="4758347"/>
            <a:ext cx="36000" cy="36000"/>
          </a:xfrm>
          <a:prstGeom prst="ellipse">
            <a:avLst/>
          </a:prstGeom>
          <a:solidFill>
            <a:srgbClr val="FF00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66" name="円/楕円 88"/>
          <p:cNvSpPr/>
          <p:nvPr/>
        </p:nvSpPr>
        <p:spPr>
          <a:xfrm flipH="1" flipV="1">
            <a:off x="4022511" y="4847247"/>
            <a:ext cx="36000" cy="36000"/>
          </a:xfrm>
          <a:prstGeom prst="ellipse">
            <a:avLst/>
          </a:prstGeom>
          <a:solidFill>
            <a:srgbClr val="FF00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</a:endParaRPr>
          </a:p>
        </p:txBody>
      </p:sp>
      <p:pic>
        <p:nvPicPr>
          <p:cNvPr id="67" name="図 9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4" t="10744" r="19644" b="34986"/>
          <a:stretch/>
        </p:blipFill>
        <p:spPr>
          <a:xfrm>
            <a:off x="5256088" y="4410994"/>
            <a:ext cx="1123992" cy="654505"/>
          </a:xfrm>
          <a:prstGeom prst="rect">
            <a:avLst/>
          </a:prstGeom>
        </p:spPr>
      </p:pic>
      <p:sp>
        <p:nvSpPr>
          <p:cNvPr id="68" name="正方形/長方形 92"/>
          <p:cNvSpPr/>
          <p:nvPr/>
        </p:nvSpPr>
        <p:spPr>
          <a:xfrm>
            <a:off x="5324198" y="5090489"/>
            <a:ext cx="987771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dk1"/>
            </a:solidFill>
          </a:ln>
        </p:spPr>
        <p:txBody>
          <a:bodyPr wrap="none">
            <a:spAutoFit/>
          </a:bodyPr>
          <a:lstStyle/>
          <a:p>
            <a:r>
              <a:rPr kumimoji="1"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Intel Camera</a:t>
            </a:r>
            <a:endParaRPr kumimoji="1"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70" name="Up Arrow 69"/>
          <p:cNvSpPr/>
          <p:nvPr/>
        </p:nvSpPr>
        <p:spPr>
          <a:xfrm rot="19542888">
            <a:off x="5167344" y="3253499"/>
            <a:ext cx="409595" cy="954727"/>
          </a:xfrm>
          <a:prstGeom prst="upArrow">
            <a:avLst/>
          </a:prstGeom>
          <a:gradFill>
            <a:gsLst>
              <a:gs pos="100000">
                <a:srgbClr val="7030A0"/>
              </a:gs>
              <a:gs pos="0">
                <a:schemeClr val="accent4">
                  <a:lumMod val="40000"/>
                  <a:lumOff val="60000"/>
                </a:schemeClr>
              </a:gs>
            </a:gsLst>
          </a:gra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221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23399" y="11564"/>
            <a:ext cx="75430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600" b="1" i="0" u="none" strike="noStrike" dirty="0">
                <a:solidFill>
                  <a:srgbClr val="4192B5"/>
                </a:solidFill>
                <a:latin typeface="Arial"/>
                <a:cs typeface="Arial"/>
              </a:rPr>
              <a:t>Multimodal Opportunity</a:t>
            </a:r>
          </a:p>
        </p:txBody>
      </p:sp>
      <p:sp>
        <p:nvSpPr>
          <p:cNvPr id="114" name="コンテンツ プレースホルダー 2"/>
          <p:cNvSpPr txBox="1">
            <a:spLocks/>
          </p:cNvSpPr>
          <p:nvPr/>
        </p:nvSpPr>
        <p:spPr>
          <a:xfrm>
            <a:off x="723399" y="5003580"/>
            <a:ext cx="7886700" cy="12903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</a:rPr>
              <a:t>P</a:t>
            </a:r>
            <a:r>
              <a:rPr kumimoji="0" lang="en-US" altLang="ja-JP" sz="2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</a:rPr>
              <a:t>erfect normalization: recordings would be equal for every pose.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altLang="ja-JP" sz="2000" baseline="0" dirty="0">
                <a:latin typeface="Arial"/>
                <a:cs typeface="Arial"/>
              </a:rPr>
              <a:t>Using</a:t>
            </a:r>
            <a:r>
              <a:rPr lang="en-US" altLang="ja-JP" sz="2000" dirty="0">
                <a:latin typeface="Arial"/>
                <a:cs typeface="Arial"/>
              </a:rPr>
              <a:t> “pose-aware” MVC, recordings (blue) are more equal</a:t>
            </a:r>
            <a:endParaRPr kumimoji="0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33"/>
          <a:stretch/>
        </p:blipFill>
        <p:spPr bwMode="auto">
          <a:xfrm>
            <a:off x="778362" y="750228"/>
            <a:ext cx="7433103" cy="3457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4" t="30935" r="58876" b="52700"/>
          <a:stretch/>
        </p:blipFill>
        <p:spPr bwMode="auto">
          <a:xfrm>
            <a:off x="1883791" y="3697360"/>
            <a:ext cx="763579" cy="1021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35" t="59847" r="33592" b="23983"/>
          <a:stretch/>
        </p:blipFill>
        <p:spPr bwMode="auto">
          <a:xfrm>
            <a:off x="6303727" y="3681343"/>
            <a:ext cx="783566" cy="103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85221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23399" y="11564"/>
            <a:ext cx="75430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600" b="1" i="0" u="none" strike="noStrike" dirty="0" err="1">
                <a:solidFill>
                  <a:srgbClr val="4192B5"/>
                </a:solidFill>
                <a:latin typeface="Arial"/>
                <a:cs typeface="Arial"/>
              </a:rPr>
              <a:t>Myometric</a:t>
            </a:r>
            <a:r>
              <a:rPr lang="en-US" sz="3600" b="1" i="0" u="none" strike="noStrike" dirty="0">
                <a:solidFill>
                  <a:srgbClr val="4192B5"/>
                </a:solidFill>
                <a:latin typeface="Arial"/>
                <a:cs typeface="Arial"/>
              </a:rPr>
              <a:t> Authentication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66800" y="1752600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Secret Password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********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53000" y="1771650"/>
            <a:ext cx="342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Secret Pass-Movement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657725" y="2724238"/>
            <a:ext cx="2971800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200400"/>
            <a:ext cx="3476625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85221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23399" y="11564"/>
            <a:ext cx="75430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600" b="1" i="0" u="none" strike="noStrike" dirty="0">
                <a:solidFill>
                  <a:srgbClr val="4192B5"/>
                </a:solidFill>
                <a:latin typeface="Arial"/>
                <a:cs typeface="Arial"/>
              </a:rPr>
              <a:t>Patterns underlie natural signals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080" y="1006324"/>
            <a:ext cx="6991350" cy="454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522126"/>
      </p:ext>
    </p:extLst>
  </p:cSld>
  <p:clrMapOvr>
    <a:masterClrMapping/>
  </p:clrMapOvr>
</p:sld>
</file>

<file path=ppt/theme/theme1.xml><?xml version="1.0" encoding="utf-8"?>
<a:theme xmlns:a="http://schemas.openxmlformats.org/drawingml/2006/main" name="CSNE-presentation-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SNE Title slide 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SNE Title slide 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CSNE Title slide 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CSNE content page 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CSNE content page 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CSNE content page 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CSNE-presentation-master</Template>
  <TotalTime>1390</TotalTime>
  <Words>410</Words>
  <Application>Microsoft Office PowerPoint</Application>
  <PresentationFormat>On-screen Show (4:3)</PresentationFormat>
  <Paragraphs>97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ＭＳ Ｐゴシック</vt:lpstr>
      <vt:lpstr>MS UI Gothic</vt:lpstr>
      <vt:lpstr>Arial</vt:lpstr>
      <vt:lpstr>Calibri</vt:lpstr>
      <vt:lpstr>Times New Roman</vt:lpstr>
      <vt:lpstr>Wingdings</vt:lpstr>
      <vt:lpstr>CSNE-presentation-master</vt:lpstr>
      <vt:lpstr>CSNE Title slide 2</vt:lpstr>
      <vt:lpstr>CSNE Title slide 3</vt:lpstr>
      <vt:lpstr>CSNE Title slide 4</vt:lpstr>
      <vt:lpstr>CSNE content page 1</vt:lpstr>
      <vt:lpstr>CSNE content page 2</vt:lpstr>
      <vt:lpstr>CSNE content page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chudler</dc:creator>
  <cp:lastModifiedBy>Eric Rombokas</cp:lastModifiedBy>
  <cp:revision>83</cp:revision>
  <dcterms:created xsi:type="dcterms:W3CDTF">2014-04-29T02:39:45Z</dcterms:created>
  <dcterms:modified xsi:type="dcterms:W3CDTF">2018-03-30T17:33:31Z</dcterms:modified>
</cp:coreProperties>
</file>